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6"/>
  </p:notesMasterIdLst>
  <p:sldIdLst>
    <p:sldId id="269" r:id="rId2"/>
    <p:sldId id="257" r:id="rId3"/>
    <p:sldId id="380" r:id="rId4"/>
    <p:sldId id="375" r:id="rId5"/>
    <p:sldId id="377" r:id="rId6"/>
    <p:sldId id="273" r:id="rId7"/>
    <p:sldId id="376" r:id="rId8"/>
    <p:sldId id="278" r:id="rId9"/>
    <p:sldId id="378" r:id="rId10"/>
    <p:sldId id="379" r:id="rId11"/>
    <p:sldId id="280" r:id="rId12"/>
    <p:sldId id="295" r:id="rId13"/>
    <p:sldId id="296" r:id="rId14"/>
    <p:sldId id="282" r:id="rId15"/>
    <p:sldId id="283" r:id="rId16"/>
    <p:sldId id="284" r:id="rId17"/>
    <p:sldId id="285" r:id="rId18"/>
    <p:sldId id="297" r:id="rId19"/>
    <p:sldId id="286" r:id="rId20"/>
    <p:sldId id="298" r:id="rId21"/>
    <p:sldId id="288" r:id="rId22"/>
    <p:sldId id="299" r:id="rId23"/>
    <p:sldId id="292" r:id="rId24"/>
    <p:sldId id="293" r:id="rId25"/>
    <p:sldId id="274" r:id="rId26"/>
    <p:sldId id="373" r:id="rId27"/>
    <p:sldId id="272" r:id="rId28"/>
    <p:sldId id="275" r:id="rId29"/>
    <p:sldId id="301" r:id="rId30"/>
    <p:sldId id="302" r:id="rId31"/>
    <p:sldId id="303" r:id="rId32"/>
    <p:sldId id="277" r:id="rId33"/>
    <p:sldId id="276" r:id="rId34"/>
    <p:sldId id="317" r:id="rId35"/>
    <p:sldId id="305" r:id="rId36"/>
    <p:sldId id="306" r:id="rId37"/>
    <p:sldId id="314" r:id="rId38"/>
    <p:sldId id="315" r:id="rId39"/>
    <p:sldId id="318" r:id="rId40"/>
    <p:sldId id="316" r:id="rId41"/>
    <p:sldId id="319" r:id="rId42"/>
    <p:sldId id="308" r:id="rId43"/>
    <p:sldId id="320" r:id="rId44"/>
    <p:sldId id="321" r:id="rId45"/>
    <p:sldId id="366" r:id="rId46"/>
    <p:sldId id="358" r:id="rId47"/>
    <p:sldId id="359" r:id="rId48"/>
    <p:sldId id="360" r:id="rId49"/>
    <p:sldId id="361" r:id="rId50"/>
    <p:sldId id="362" r:id="rId51"/>
    <p:sldId id="363" r:id="rId52"/>
    <p:sldId id="364" r:id="rId53"/>
    <p:sldId id="365" r:id="rId54"/>
    <p:sldId id="309" r:id="rId55"/>
    <p:sldId id="310" r:id="rId56"/>
    <p:sldId id="311" r:id="rId57"/>
    <p:sldId id="312" r:id="rId58"/>
    <p:sldId id="322" r:id="rId59"/>
    <p:sldId id="323" r:id="rId60"/>
    <p:sldId id="324" r:id="rId61"/>
    <p:sldId id="326" r:id="rId62"/>
    <p:sldId id="331" r:id="rId63"/>
    <p:sldId id="329" r:id="rId64"/>
    <p:sldId id="332" r:id="rId65"/>
    <p:sldId id="330" r:id="rId66"/>
    <p:sldId id="327" r:id="rId67"/>
    <p:sldId id="325" r:id="rId68"/>
    <p:sldId id="328" r:id="rId69"/>
    <p:sldId id="270" r:id="rId70"/>
    <p:sldId id="345" r:id="rId71"/>
    <p:sldId id="346" r:id="rId72"/>
    <p:sldId id="347" r:id="rId73"/>
    <p:sldId id="348" r:id="rId74"/>
    <p:sldId id="354" r:id="rId75"/>
    <p:sldId id="355" r:id="rId76"/>
    <p:sldId id="356" r:id="rId77"/>
    <p:sldId id="357" r:id="rId78"/>
    <p:sldId id="367" r:id="rId79"/>
    <p:sldId id="368" r:id="rId80"/>
    <p:sldId id="369" r:id="rId81"/>
    <p:sldId id="370" r:id="rId82"/>
    <p:sldId id="371" r:id="rId83"/>
    <p:sldId id="343" r:id="rId84"/>
    <p:sldId id="341" r:id="rId85"/>
    <p:sldId id="333" r:id="rId86"/>
    <p:sldId id="334" r:id="rId87"/>
    <p:sldId id="382" r:id="rId88"/>
    <p:sldId id="336" r:id="rId89"/>
    <p:sldId id="337" r:id="rId90"/>
    <p:sldId id="338" r:id="rId91"/>
    <p:sldId id="339" r:id="rId92"/>
    <p:sldId id="342" r:id="rId93"/>
    <p:sldId id="340" r:id="rId94"/>
    <p:sldId id="381" r:id="rId9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/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d3x781" initials="d" lastIdx="3" clrIdx="0"/>
  <p:cmAuthor id="1" name="Janelle Hammerstrom" initials="JLH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499" autoAdjust="0"/>
    <p:restoredTop sz="94660"/>
  </p:normalViewPr>
  <p:slideViewPr>
    <p:cSldViewPr>
      <p:cViewPr>
        <p:scale>
          <a:sx n="75" d="100"/>
          <a:sy n="75" d="100"/>
        </p:scale>
        <p:origin x="-1782" y="-148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0" d="100"/>
        <a:sy n="200" d="100"/>
      </p:scale>
      <p:origin x="0" y="49061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97" Type="http://schemas.openxmlformats.org/officeDocument/2006/relationships/commentAuthors" Target="commentAuthor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viewProps" Target="viewProps.xml"/><Relationship Id="rId10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image" Target="../media/image3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9.wmf"/><Relationship Id="rId1" Type="http://schemas.openxmlformats.org/officeDocument/2006/relationships/image" Target="../media/image8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.wmf"/><Relationship Id="rId2" Type="http://schemas.openxmlformats.org/officeDocument/2006/relationships/image" Target="../media/image14.wmf"/><Relationship Id="rId1" Type="http://schemas.openxmlformats.org/officeDocument/2006/relationships/image" Target="../media/image13.wmf"/><Relationship Id="rId4" Type="http://schemas.openxmlformats.org/officeDocument/2006/relationships/image" Target="../media/image16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18.wmf"/><Relationship Id="rId1" Type="http://schemas.openxmlformats.org/officeDocument/2006/relationships/image" Target="../media/image17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8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9BA8D6-8A8D-469B-AD1F-C1B73F97F20B}" type="datetimeFigureOut">
              <a:rPr lang="en-US" smtClean="0"/>
              <a:t>1/4/2012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65D880-AED1-4AB5-800B-489AADCE6E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694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65D880-AED1-4AB5-800B-489AADCE6EA4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35671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E7394A-13A0-45FB-967F-FB72B37F6B01}" type="datetime1">
              <a:rPr lang="en-US" smtClean="0"/>
              <a:t>1/4/2012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87" t="8500" r="60125" b="9333"/>
          <a:stretch/>
        </p:blipFill>
        <p:spPr bwMode="auto">
          <a:xfrm>
            <a:off x="8172450" y="5903900"/>
            <a:ext cx="971550" cy="944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 descr="C:\Users\d3p313\Desktop\academic-signature.gif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35" y="6143772"/>
            <a:ext cx="1905000" cy="70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24E81-B056-46CF-8D62-5D03DFE8DFBD}" type="datetime1">
              <a:rPr lang="en-US" smtClean="0"/>
              <a:t>1/4/2012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22ECD-2BA5-49F2-98F9-DF9A118D90FB}" type="datetime1">
              <a:rPr lang="en-US" smtClean="0"/>
              <a:t>1/4/2012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FBCF1-CDC8-41B1-AA0E-2D1A40D1BAB5}" type="datetime1">
              <a:rPr lang="en-US" smtClean="0"/>
              <a:t>1/4/2012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E3913C-8F18-48E7-8ADC-147DBC04F0BE}" type="datetime1">
              <a:rPr lang="en-US" smtClean="0"/>
              <a:t>1/4/2012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11DE1-5107-4FD2-B10C-36D35622AC71}" type="datetime1">
              <a:rPr lang="en-US" smtClean="0"/>
              <a:t>1/4/2012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fld id="{1665B578-23AF-45ED-B643-45831F5DF1CF}" type="datetime1">
              <a:rPr lang="en-US" smtClean="0"/>
              <a:t>1/4/2012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4" r:id="rId5"/>
    <p:sldLayoutId id="2147483655" r:id="rId6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3200" kern="1200">
          <a:solidFill>
            <a:schemeClr val="tx1"/>
          </a:solidFill>
          <a:latin typeface="Times New Roman" pitchFamily="18" charset="0"/>
          <a:ea typeface="+mj-ea"/>
          <a:cs typeface="Times New Roman" pitchFamily="18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Wingdings" pitchFamily="2" charset="2"/>
        <a:buChar char="Ø"/>
        <a:defRPr sz="2400" kern="120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Wingdings" pitchFamily="2" charset="2"/>
        <a:buChar char="Ø"/>
        <a:defRPr sz="2000" kern="120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Wingdings" pitchFamily="2" charset="2"/>
        <a:buChar char="Ø"/>
        <a:defRPr sz="1800" kern="120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Wingdings" pitchFamily="2" charset="2"/>
        <a:buChar char="Ø"/>
        <a:defRPr sz="1600" kern="120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Wingdings" pitchFamily="2" charset="2"/>
        <a:buChar char="Ø"/>
        <a:defRPr sz="1600" kern="120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oleObject" Target="../embeddings/oleObject3.bin"/><Relationship Id="rId7" Type="http://schemas.openxmlformats.org/officeDocument/2006/relationships/image" Target="../media/image13.png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9.w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8.wm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7" Type="http://schemas.openxmlformats.org/officeDocument/2006/relationships/image" Target="../media/image26.png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10.w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420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4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3.w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wm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0.png"/><Relationship Id="rId2" Type="http://schemas.openxmlformats.org/officeDocument/2006/relationships/image" Target="../media/image53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12.emf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wmf"/><Relationship Id="rId3" Type="http://schemas.openxmlformats.org/officeDocument/2006/relationships/oleObject" Target="../embeddings/oleObject7.bin"/><Relationship Id="rId7" Type="http://schemas.openxmlformats.org/officeDocument/2006/relationships/oleObject" Target="../embeddings/oleObject9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4.wmf"/><Relationship Id="rId5" Type="http://schemas.openxmlformats.org/officeDocument/2006/relationships/oleObject" Target="../embeddings/oleObject8.bin"/><Relationship Id="rId10" Type="http://schemas.openxmlformats.org/officeDocument/2006/relationships/image" Target="../media/image16.wmf"/><Relationship Id="rId4" Type="http://schemas.openxmlformats.org/officeDocument/2006/relationships/image" Target="../media/image13.wmf"/><Relationship Id="rId9" Type="http://schemas.openxmlformats.org/officeDocument/2006/relationships/oleObject" Target="../embeddings/oleObject10.bin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18.wmf"/><Relationship Id="rId5" Type="http://schemas.openxmlformats.org/officeDocument/2006/relationships/oleObject" Target="../embeddings/oleObject12.bin"/><Relationship Id="rId4" Type="http://schemas.openxmlformats.org/officeDocument/2006/relationships/image" Target="../media/image17.wmf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0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wmf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0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0.png"/><Relationship Id="rId2" Type="http://schemas.openxmlformats.org/officeDocument/2006/relationships/image" Target="../media/image77.w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0.png"/><Relationship Id="rId4" Type="http://schemas.openxmlformats.org/officeDocument/2006/relationships/image" Target="../media/image730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emf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81.wmf"/><Relationship Id="rId5" Type="http://schemas.openxmlformats.org/officeDocument/2006/relationships/oleObject" Target="../embeddings/oleObject13.bin"/><Relationship Id="rId4" Type="http://schemas.openxmlformats.org/officeDocument/2006/relationships/image" Target="../media/image80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0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1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0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Substation and Distribution Automation</a:t>
            </a:r>
            <a:br>
              <a:rPr lang="en-US" dirty="0" smtClean="0"/>
            </a:b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Module </a:t>
            </a:r>
            <a:r>
              <a:rPr lang="en-US" dirty="0" smtClean="0"/>
              <a:t>3: </a:t>
            </a:r>
            <a:r>
              <a:rPr lang="en-US" dirty="0"/>
              <a:t>Distribution level power </a:t>
            </a:r>
            <a:r>
              <a:rPr lang="en-US" dirty="0" smtClean="0"/>
              <a:t>flow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1252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 algn="ctr"/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The Network Formulation Cont.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51054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A node will often have multiple lines connected to it.</a:t>
            </a:r>
          </a:p>
          <a:p>
            <a:endParaRPr lang="en-US" dirty="0" smtClean="0"/>
          </a:p>
          <a:p>
            <a:r>
              <a:rPr lang="en-US" dirty="0" smtClean="0"/>
              <a:t>The capacitance values from the multiple lines can be combined into a single effective value.</a:t>
            </a:r>
          </a:p>
          <a:p>
            <a:endParaRPr lang="en-US" dirty="0" smtClean="0"/>
          </a:p>
          <a:p>
            <a:r>
              <a:rPr lang="en-US" dirty="0" smtClean="0"/>
              <a:t>The resultant model is a series impendence between each node, and a single shunt value.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374F4C-6F3E-484F-A934-9CF2ACF3304B}" type="slidenum">
              <a:rPr lang="en-US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pPr/>
              <a:t>10</a:t>
            </a:fld>
            <a:endParaRPr lang="en-US" dirty="0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9" name="Picture 10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0496" y="2306498"/>
            <a:ext cx="3554008" cy="31133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29817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5" name="Text Box 3"/>
          <p:cNvSpPr txBox="1">
            <a:spLocks noChangeArrowheads="1"/>
          </p:cNvSpPr>
          <p:nvPr/>
        </p:nvSpPr>
        <p:spPr bwMode="auto">
          <a:xfrm>
            <a:off x="5257800" y="457200"/>
            <a:ext cx="184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49156" name="Text Box 4"/>
          <p:cNvSpPr txBox="1">
            <a:spLocks noChangeArrowheads="1"/>
          </p:cNvSpPr>
          <p:nvPr/>
        </p:nvSpPr>
        <p:spPr bwMode="auto">
          <a:xfrm>
            <a:off x="5622925" y="266700"/>
            <a:ext cx="184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49158" name="Text Box 6"/>
          <p:cNvSpPr txBox="1">
            <a:spLocks noChangeArrowheads="1"/>
          </p:cNvSpPr>
          <p:nvPr/>
        </p:nvSpPr>
        <p:spPr bwMode="auto">
          <a:xfrm>
            <a:off x="685800" y="1024474"/>
            <a:ext cx="79248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The lumped shunt capacitance values can determined using the equations of (4).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2209800" y="2462084"/>
                <a:ext cx="4800600" cy="332911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10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latin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12,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𝑐h𝑟</m:t>
                            </m:r>
                          </m:sub>
                        </m:sSub>
                      </m:num>
                      <m:den>
                        <m:r>
                          <a:rPr lang="en-US" sz="2400" i="1">
                            <a:latin typeface="Cambria Math"/>
                          </a:rPr>
                          <m:t>2</m:t>
                        </m:r>
                      </m:den>
                    </m:f>
                    <m:r>
                      <a:rPr lang="en-US" sz="2400" i="1">
                        <a:latin typeface="Cambria Math"/>
                      </a:rPr>
                      <m:t>+</m:t>
                    </m:r>
                    <m:f>
                      <m:fPr>
                        <m:ctrlPr>
                          <a:rPr lang="en-US" sz="2400" i="1">
                            <a:latin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13,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𝑐h𝑟</m:t>
                            </m:r>
                          </m:sub>
                        </m:sSub>
                      </m:num>
                      <m:den>
                        <m:r>
                          <a:rPr lang="en-US" sz="2400" i="1">
                            <a:latin typeface="Cambria Math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400" dirty="0" smtClean="0"/>
                  <a:t> </a:t>
                </a:r>
              </a:p>
              <a:p>
                <a:endParaRPr lang="en-US" sz="24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20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latin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12,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𝑐h𝑟</m:t>
                            </m:r>
                          </m:sub>
                        </m:sSub>
                      </m:num>
                      <m:den>
                        <m:r>
                          <a:rPr lang="en-US" sz="2400" i="1">
                            <a:latin typeface="Cambria Math"/>
                          </a:rPr>
                          <m:t>2</m:t>
                        </m:r>
                      </m:den>
                    </m:f>
                    <m:r>
                      <a:rPr lang="en-US" sz="2400" i="1">
                        <a:latin typeface="Cambria Math"/>
                      </a:rPr>
                      <m:t>+</m:t>
                    </m:r>
                    <m:f>
                      <m:fPr>
                        <m:ctrlPr>
                          <a:rPr lang="en-US" sz="2400" i="1">
                            <a:latin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24,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𝑐h𝑟</m:t>
                            </m:r>
                          </m:sub>
                        </m:sSub>
                      </m:num>
                      <m:den>
                        <m:r>
                          <a:rPr lang="en-US" sz="2400" i="1">
                            <a:latin typeface="Cambria Math"/>
                          </a:rPr>
                          <m:t>2</m:t>
                        </m:r>
                      </m:den>
                    </m:f>
                    <m:r>
                      <a:rPr lang="en-US" sz="2400" i="1">
                        <a:latin typeface="Cambria Math"/>
                      </a:rPr>
                      <m:t>+</m:t>
                    </m:r>
                    <m:f>
                      <m:fPr>
                        <m:ctrlPr>
                          <a:rPr lang="en-US" sz="2400" i="1">
                            <a:latin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23,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𝑐h𝑟</m:t>
                            </m:r>
                          </m:sub>
                        </m:sSub>
                      </m:num>
                      <m:den>
                        <m:r>
                          <a:rPr lang="en-US" sz="2400" i="1">
                            <a:latin typeface="Cambria Math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400" dirty="0"/>
                  <a:t> </a:t>
                </a:r>
                <a:endParaRPr lang="en-US" sz="2400" dirty="0" smtClean="0"/>
              </a:p>
              <a:p>
                <a:endParaRPr lang="en-US" sz="24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30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latin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13,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𝑐h𝑟</m:t>
                            </m:r>
                          </m:sub>
                        </m:sSub>
                      </m:num>
                      <m:den>
                        <m:r>
                          <a:rPr lang="en-US" sz="2400" i="1">
                            <a:latin typeface="Cambria Math"/>
                          </a:rPr>
                          <m:t>2</m:t>
                        </m:r>
                      </m:den>
                    </m:f>
                    <m:r>
                      <a:rPr lang="en-US" sz="2400" i="1">
                        <a:latin typeface="Cambria Math"/>
                      </a:rPr>
                      <m:t>+</m:t>
                    </m:r>
                    <m:f>
                      <m:fPr>
                        <m:ctrlPr>
                          <a:rPr lang="en-US" sz="2400" i="1">
                            <a:latin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34,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𝑐h𝑟</m:t>
                            </m:r>
                          </m:sub>
                        </m:sSub>
                      </m:num>
                      <m:den>
                        <m:r>
                          <a:rPr lang="en-US" sz="2400" i="1">
                            <a:latin typeface="Cambria Math"/>
                          </a:rPr>
                          <m:t>2</m:t>
                        </m:r>
                      </m:den>
                    </m:f>
                    <m:r>
                      <a:rPr lang="en-US" sz="2400" i="1">
                        <a:latin typeface="Cambria Math"/>
                      </a:rPr>
                      <m:t>+</m:t>
                    </m:r>
                    <m:f>
                      <m:fPr>
                        <m:ctrlPr>
                          <a:rPr lang="en-US" sz="2400" i="1">
                            <a:latin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23,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𝑐h𝑟</m:t>
                            </m:r>
                          </m:sub>
                        </m:sSub>
                      </m:num>
                      <m:den>
                        <m:r>
                          <a:rPr lang="en-US" sz="2400" i="1">
                            <a:latin typeface="Cambria Math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400" dirty="0"/>
                  <a:t> </a:t>
                </a:r>
                <a:endParaRPr lang="en-US" sz="2400" dirty="0" smtClean="0"/>
              </a:p>
              <a:p>
                <a:endParaRPr lang="en-US" sz="24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40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latin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24,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𝑐h𝑟</m:t>
                            </m:r>
                          </m:sub>
                        </m:sSub>
                      </m:num>
                      <m:den>
                        <m:r>
                          <a:rPr lang="en-US" sz="2400" i="1">
                            <a:latin typeface="Cambria Math"/>
                          </a:rPr>
                          <m:t>2</m:t>
                        </m:r>
                      </m:den>
                    </m:f>
                    <m:r>
                      <a:rPr lang="en-US" sz="2400" i="1">
                        <a:latin typeface="Cambria Math"/>
                      </a:rPr>
                      <m:t>+</m:t>
                    </m:r>
                    <m:f>
                      <m:fPr>
                        <m:ctrlPr>
                          <a:rPr lang="en-US" sz="2400" i="1">
                            <a:latin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34,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𝑐h𝑟</m:t>
                            </m:r>
                          </m:sub>
                        </m:sSub>
                      </m:num>
                      <m:den>
                        <m:r>
                          <a:rPr lang="en-US" sz="2400" i="1">
                            <a:latin typeface="Cambria Math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9800" y="2462084"/>
                <a:ext cx="4800600" cy="3329116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/>
          <p:cNvSpPr txBox="1"/>
          <p:nvPr/>
        </p:nvSpPr>
        <p:spPr>
          <a:xfrm>
            <a:off x="8305800" y="3733800"/>
            <a:ext cx="685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(4)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374F4C-6F3E-484F-A934-9CF2ACF3304B}" type="slidenum">
              <a:rPr lang="en-US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pPr/>
              <a:t>11</a:t>
            </a:fld>
            <a:endParaRPr lang="en-US" dirty="0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27962" y="-2796"/>
            <a:ext cx="9116037" cy="808038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defRPr>
            </a:lvl1pPr>
          </a:lstStyle>
          <a:p>
            <a:pPr lvl="1" algn="ctr"/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The Network </a:t>
            </a: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Formulation Cont.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2748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" y="838200"/>
            <a:ext cx="868679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endParaRPr lang="en-US" sz="2400" dirty="0" smtClean="0">
              <a:solidFill>
                <a:srgbClr val="000000"/>
              </a:solidFill>
              <a:latin typeface="Times New Roman" pitchFamily="18" charset="0"/>
            </a:endParaRP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Besides </a:t>
            </a:r>
            <a:r>
              <a:rPr lang="en-US" sz="2400" dirty="0">
                <a:solidFill>
                  <a:srgbClr val="000000"/>
                </a:solidFill>
                <a:latin typeface="Times New Roman" pitchFamily="18" charset="0"/>
              </a:rPr>
              <a:t>the ground node, 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there are </a:t>
            </a:r>
            <a:r>
              <a:rPr lang="en-US" sz="2400" dirty="0">
                <a:solidFill>
                  <a:srgbClr val="000000"/>
                </a:solidFill>
                <a:latin typeface="Times New Roman" pitchFamily="18" charset="0"/>
              </a:rPr>
              <a:t>four other nodes (buses) at which the current from the sources is injected into the network.</a:t>
            </a:r>
          </a:p>
        </p:txBody>
      </p:sp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457200" y="1759803"/>
            <a:ext cx="868680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endParaRPr lang="en-US" sz="2400" dirty="0" smtClean="0">
              <a:solidFill>
                <a:srgbClr val="000000"/>
              </a:solidFill>
              <a:latin typeface="Times New Roman" pitchFamily="18" charset="0"/>
            </a:endParaRP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Applying Kirchhoff’s current law (KCL) at nodes 1,2,3 and 4, respectively, to get the following four equations: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228600" y="3264456"/>
                <a:ext cx="8229600" cy="224676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dirty="0" smtClean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10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+</m:t>
                    </m:r>
                    <m:d>
                      <m:dPr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>
                            <a:latin typeface="Cambria Math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12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+</m:t>
                    </m:r>
                    <m:d>
                      <m:dPr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>
                            <a:latin typeface="Cambria Math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3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13</m:t>
                        </m:r>
                      </m:sub>
                    </m:sSub>
                  </m:oMath>
                </a14:m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endParaRPr lang="en-US" sz="2000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sz="2000" dirty="0">
                  <a:latin typeface="Times New Roman" pitchFamily="18" charset="0"/>
                  <a:cs typeface="Times New Roman" pitchFamily="18" charset="0"/>
                </a:endParaRPr>
              </a:p>
              <a:p>
                <a:r>
                  <a:rPr lang="en-US" sz="2000" dirty="0" smtClean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20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+</m:t>
                    </m:r>
                    <m:d>
                      <m:dPr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  <m:r>
                          <a:rPr lang="en-US" sz="2000" i="1">
                            <a:latin typeface="Cambria Math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12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+</m:t>
                    </m:r>
                    <m:d>
                      <m:dPr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  <m:r>
                          <a:rPr lang="en-US" sz="2000" i="1">
                            <a:latin typeface="Cambria Math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3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23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+</m:t>
                    </m:r>
                    <m:d>
                      <m:dPr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  <m:r>
                          <a:rPr lang="en-US" sz="2000" i="1">
                            <a:latin typeface="Cambria Math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4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24</m:t>
                        </m:r>
                      </m:sub>
                    </m:sSub>
                  </m:oMath>
                </a14:m>
                <a:endParaRPr lang="en-US" sz="2000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sz="2000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r>
                  <a:rPr lang="en-US" sz="2000" dirty="0" smtClean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3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30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+</m:t>
                    </m:r>
                    <m:d>
                      <m:dPr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3</m:t>
                            </m:r>
                          </m:sub>
                        </m:sSub>
                        <m:r>
                          <a:rPr lang="en-US" sz="2000" i="1">
                            <a:latin typeface="Cambria Math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13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+</m:t>
                    </m:r>
                    <m:d>
                      <m:dPr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3</m:t>
                            </m:r>
                          </m:sub>
                        </m:sSub>
                        <m:r>
                          <a:rPr lang="en-US" sz="2000" i="1">
                            <a:latin typeface="Cambria Math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23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+</m:t>
                    </m:r>
                    <m:d>
                      <m:dPr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3</m:t>
                            </m:r>
                          </m:sub>
                        </m:sSub>
                        <m:r>
                          <a:rPr lang="en-US" sz="2000" i="1">
                            <a:latin typeface="Cambria Math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4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34</m:t>
                        </m:r>
                      </m:sub>
                    </m:sSub>
                  </m:oMath>
                </a14:m>
                <a:endParaRPr lang="en-US" sz="2000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endParaRPr lang="en-US" sz="2000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r>
                  <a:rPr lang="en-US" sz="2000" dirty="0" smtClean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4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4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40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+</m:t>
                    </m:r>
                    <m:d>
                      <m:dPr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4</m:t>
                            </m:r>
                          </m:sub>
                        </m:sSub>
                        <m:r>
                          <a:rPr lang="en-US" sz="2000" i="1">
                            <a:latin typeface="Cambria Math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24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+</m:t>
                    </m:r>
                    <m:d>
                      <m:dPr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4</m:t>
                            </m:r>
                          </m:sub>
                        </m:sSub>
                        <m:r>
                          <a:rPr lang="en-US" sz="2000" i="1">
                            <a:latin typeface="Cambria Math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3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34</m:t>
                        </m:r>
                      </m:sub>
                    </m:sSub>
                  </m:oMath>
                </a14:m>
                <a:r>
                  <a:rPr lang="en-US" sz="2000" dirty="0"/>
                  <a:t> </a:t>
                </a: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3264456"/>
                <a:ext cx="8229600" cy="2246769"/>
              </a:xfrm>
              <a:prstGeom prst="rect">
                <a:avLst/>
              </a:prstGeom>
              <a:blipFill rotWithShape="1">
                <a:blip r:embed="rId2"/>
                <a:stretch>
                  <a:fillRect b="-5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/>
          <p:cNvSpPr txBox="1"/>
          <p:nvPr/>
        </p:nvSpPr>
        <p:spPr>
          <a:xfrm>
            <a:off x="8382000" y="4262735"/>
            <a:ext cx="2667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(5)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CDC7DC-E0FA-4EB4-B790-BEAD057346F7}" type="slidenum">
              <a:rPr lang="en-US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pPr/>
              <a:t>12</a:t>
            </a:fld>
            <a:endParaRPr lang="en-US" dirty="0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27962" y="-2796"/>
            <a:ext cx="9116037" cy="808038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defRPr>
            </a:lvl1pPr>
          </a:lstStyle>
          <a:p>
            <a:pPr lvl="1" algn="ctr"/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The Network </a:t>
            </a: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Formulation Cont.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1596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-10138" y="2339469"/>
                <a:ext cx="9144000" cy="11319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400" dirty="0" smtClean="0"/>
                  <a:t>      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1400" i="1" smtClean="0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400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400" i="1">
                                      <a:latin typeface="Cambria Math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1400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i="1">
                                            <a:latin typeface="Cambria Math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sz="1400" i="1">
                                            <a:latin typeface="Cambria Math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1400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i="1">
                                            <a:latin typeface="Cambria Math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sz="1400" i="1">
                                            <a:latin typeface="Cambria Math"/>
                                          </a:rPr>
                                          <m:t>4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  <m:r>
                      <a:rPr lang="en-US" sz="1400" b="0" i="1" smtClean="0">
                        <a:latin typeface="Cambria Math"/>
                      </a:rPr>
                      <m:t>=</m:t>
                    </m:r>
                  </m:oMath>
                </a14:m>
                <a:r>
                  <a:rPr lang="en-US" sz="1400" dirty="0" smtClean="0"/>
                  <a:t>      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1400" i="1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400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d>
                                <m:dPr>
                                  <m:ctrlPr>
                                    <a:rPr lang="en-US" sz="14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4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latin typeface="Cambria Math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latin typeface="Cambria Math"/>
                                        </a:rPr>
                                        <m:t>10</m:t>
                                      </m:r>
                                    </m:sub>
                                  </m:sSub>
                                  <m:r>
                                    <a:rPr lang="en-US" sz="1400" i="1">
                                      <a:latin typeface="Cambria Math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14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latin typeface="Cambria Math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latin typeface="Cambria Math"/>
                                        </a:rPr>
                                        <m:t>12</m:t>
                                      </m:r>
                                    </m:sub>
                                  </m:sSub>
                                  <m:r>
                                    <a:rPr lang="en-US" sz="1400" i="1">
                                      <a:latin typeface="Cambria Math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14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latin typeface="Cambria Math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latin typeface="Cambria Math"/>
                                        </a:rPr>
                                        <m:t>13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/>
                                    </a:rPr>
                                    <m:t>−</m:t>
                                  </m:r>
                                  <m:r>
                                    <a:rPr lang="en-US" sz="1400" i="1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/>
                                    </a:rPr>
                                    <m:t>12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400" i="1">
                                      <a:latin typeface="Cambria Math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1400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i="1">
                                            <a:latin typeface="Cambria Math"/>
                                          </a:rPr>
                                          <m:t>−</m:t>
                                        </m:r>
                                        <m:r>
                                          <a:rPr lang="en-US" sz="1400" i="1">
                                            <a:latin typeface="Cambria Math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sz="1400" i="1">
                                            <a:latin typeface="Cambria Math"/>
                                          </a:rPr>
                                          <m:t>13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r>
                                      <a:rPr lang="en-US" sz="1400" i="1">
                                        <a:latin typeface="Cambria Math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</m:mr>
                        </m:m>
                        <m:r>
                          <a:rPr lang="en-US" sz="1400" i="1">
                            <a:latin typeface="Cambria Math"/>
                          </a:rPr>
                          <m:t>     </m:t>
                        </m:r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400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/>
                                    </a:rPr>
                                    <m:t>−</m:t>
                                  </m:r>
                                  <m:r>
                                    <a:rPr lang="en-US" sz="1400" i="1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/>
                                    </a:rPr>
                                    <m:t>12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d>
                                <m:dPr>
                                  <m:ctrlPr>
                                    <a:rPr lang="en-US" sz="14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4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latin typeface="Cambria Math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latin typeface="Cambria Math"/>
                                        </a:rPr>
                                        <m:t>20</m:t>
                                      </m:r>
                                    </m:sub>
                                  </m:sSub>
                                  <m:r>
                                    <a:rPr lang="en-US" sz="1400" i="1">
                                      <a:latin typeface="Cambria Math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14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latin typeface="Cambria Math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latin typeface="Cambria Math"/>
                                        </a:rPr>
                                        <m:t>12</m:t>
                                      </m:r>
                                    </m:sub>
                                  </m:sSub>
                                  <m:r>
                                    <a:rPr lang="en-US" sz="1400" i="1">
                                      <a:latin typeface="Cambria Math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14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latin typeface="Cambria Math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latin typeface="Cambria Math"/>
                                        </a:rPr>
                                        <m:t>23</m:t>
                                      </m:r>
                                    </m:sub>
                                  </m:sSub>
                                  <m:r>
                                    <a:rPr lang="en-US" sz="1400" i="1">
                                      <a:latin typeface="Cambria Math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14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latin typeface="Cambria Math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latin typeface="Cambria Math"/>
                                        </a:rPr>
                                        <m:t>24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400" i="1">
                                      <a:latin typeface="Cambria Math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1400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i="1">
                                            <a:latin typeface="Cambria Math"/>
                                          </a:rPr>
                                          <m:t>−</m:t>
                                        </m:r>
                                        <m:r>
                                          <a:rPr lang="en-US" sz="1400" i="1">
                                            <a:latin typeface="Cambria Math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sz="1400" i="1">
                                            <a:latin typeface="Cambria Math"/>
                                          </a:rPr>
                                          <m:t>23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1400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i="1">
                                            <a:latin typeface="Cambria Math"/>
                                          </a:rPr>
                                          <m:t>−</m:t>
                                        </m:r>
                                        <m:r>
                                          <a:rPr lang="en-US" sz="1400" i="1">
                                            <a:latin typeface="Cambria Math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sz="1400" i="1">
                                            <a:latin typeface="Cambria Math"/>
                                          </a:rPr>
                                          <m:t>24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mr>
                        </m:m>
                        <m:r>
                          <a:rPr lang="en-US" sz="1400" i="1">
                            <a:latin typeface="Cambria Math"/>
                          </a:rPr>
                          <m:t>     </m:t>
                        </m:r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400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/>
                                    </a:rPr>
                                    <m:t>−</m:t>
                                  </m:r>
                                  <m:r>
                                    <a:rPr lang="en-US" sz="1400" i="1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/>
                                    </a:rPr>
                                    <m:t>13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/>
                                    </a:rPr>
                                    <m:t>−</m:t>
                                  </m:r>
                                  <m:r>
                                    <a:rPr lang="en-US" sz="1400" i="1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/>
                                    </a:rPr>
                                    <m:t>23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400" i="1">
                                      <a:latin typeface="Cambria Math"/>
                                    </a:rPr>
                                  </m:ctrlPr>
                                </m:mPr>
                                <m:mr>
                                  <m:e>
                                    <m:d>
                                      <m:dPr>
                                        <m:ctrlPr>
                                          <a:rPr lang="en-US" sz="1400" i="1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400" i="1">
                                                <a:latin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400" i="1">
                                                <a:latin typeface="Cambria Math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sz="1400" i="1">
                                                <a:latin typeface="Cambria Math"/>
                                              </a:rPr>
                                              <m:t>30</m:t>
                                            </m:r>
                                          </m:sub>
                                        </m:sSub>
                                        <m:r>
                                          <a:rPr lang="en-US" sz="1400" i="1">
                                            <a:latin typeface="Cambria Math"/>
                                          </a:rPr>
                                          <m:t>+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400" i="1">
                                                <a:latin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400" i="1">
                                                <a:latin typeface="Cambria Math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sz="1400" i="1">
                                                <a:latin typeface="Cambria Math"/>
                                              </a:rPr>
                                              <m:t>13</m:t>
                                            </m:r>
                                          </m:sub>
                                        </m:sSub>
                                        <m:r>
                                          <a:rPr lang="en-US" sz="1400" i="1">
                                            <a:latin typeface="Cambria Math"/>
                                          </a:rPr>
                                          <m:t>+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400" i="1">
                                                <a:latin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400" i="1">
                                                <a:latin typeface="Cambria Math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sz="1400" i="1">
                                                <a:latin typeface="Cambria Math"/>
                                              </a:rPr>
                                              <m:t>23</m:t>
                                            </m:r>
                                          </m:sub>
                                        </m:sSub>
                                        <m:r>
                                          <a:rPr lang="en-US" sz="1400" i="1">
                                            <a:latin typeface="Cambria Math"/>
                                          </a:rPr>
                                          <m:t>+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400" i="1">
                                                <a:latin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400" i="1">
                                                <a:latin typeface="Cambria Math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sz="1400" i="1">
                                                <a:latin typeface="Cambria Math"/>
                                              </a:rPr>
                                              <m:t>34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1400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i="1">
                                            <a:latin typeface="Cambria Math"/>
                                          </a:rPr>
                                          <m:t>−</m:t>
                                        </m:r>
                                        <m:r>
                                          <a:rPr lang="en-US" sz="1400" i="1">
                                            <a:latin typeface="Cambria Math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sz="1400" i="1">
                                            <a:latin typeface="Cambria Math"/>
                                          </a:rPr>
                                          <m:t>34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mr>
                        </m:m>
                        <m:r>
                          <a:rPr lang="en-US" sz="1400" i="1">
                            <a:latin typeface="Cambria Math"/>
                          </a:rPr>
                          <m:t>     </m:t>
                        </m:r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400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r>
                                <a:rPr lang="en-US" sz="1400" i="1">
                                  <a:latin typeface="Cambria Math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/>
                                    </a:rPr>
                                    <m:t>−</m:t>
                                  </m:r>
                                  <m:r>
                                    <a:rPr lang="en-US" sz="1400" i="1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/>
                                    </a:rPr>
                                    <m:t>24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400" i="1">
                                      <a:latin typeface="Cambria Math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1400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i="1">
                                            <a:latin typeface="Cambria Math"/>
                                          </a:rPr>
                                          <m:t>−</m:t>
                                        </m:r>
                                        <m:r>
                                          <a:rPr lang="en-US" sz="1400" i="1">
                                            <a:latin typeface="Cambria Math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sz="1400" i="1">
                                            <a:latin typeface="Cambria Math"/>
                                          </a:rPr>
                                          <m:t>34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d>
                                      <m:dPr>
                                        <m:ctrlPr>
                                          <a:rPr lang="en-US" sz="1400" i="1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400" i="1">
                                                <a:latin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400" i="1">
                                                <a:latin typeface="Cambria Math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sz="1400" i="1">
                                                <a:latin typeface="Cambria Math"/>
                                              </a:rPr>
                                              <m:t>40</m:t>
                                            </m:r>
                                          </m:sub>
                                        </m:sSub>
                                        <m:r>
                                          <a:rPr lang="en-US" sz="1400" i="1">
                                            <a:latin typeface="Cambria Math"/>
                                          </a:rPr>
                                          <m:t>+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400" i="1">
                                                <a:latin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400" i="1">
                                                <a:latin typeface="Cambria Math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sz="1400" i="1">
                                                <a:latin typeface="Cambria Math"/>
                                              </a:rPr>
                                              <m:t>24</m:t>
                                            </m:r>
                                          </m:sub>
                                        </m:sSub>
                                        <m:r>
                                          <a:rPr lang="en-US" sz="1400" i="1">
                                            <a:latin typeface="Cambria Math"/>
                                          </a:rPr>
                                          <m:t>+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400" i="1">
                                                <a:latin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400" i="1">
                                                <a:latin typeface="Cambria Math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sz="1400" i="1">
                                                <a:latin typeface="Cambria Math"/>
                                              </a:rPr>
                                              <m:t>34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1400" i="1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400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400" i="1">
                                      <a:latin typeface="Cambria Math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1400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i="1">
                                            <a:latin typeface="Cambria Math"/>
                                          </a:rPr>
                                          <m:t>𝑉</m:t>
                                        </m:r>
                                      </m:e>
                                      <m:sub>
                                        <m:r>
                                          <a:rPr lang="en-US" sz="1400" i="1">
                                            <a:latin typeface="Cambria Math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1400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i="1">
                                            <a:latin typeface="Cambria Math"/>
                                          </a:rPr>
                                          <m:t>𝑉</m:t>
                                        </m:r>
                                      </m:e>
                                      <m:sub>
                                        <m:r>
                                          <a:rPr lang="en-US" sz="1400" i="1">
                                            <a:latin typeface="Cambria Math"/>
                                          </a:rPr>
                                          <m:t>4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endParaRPr lang="en-US" sz="1400" dirty="0"/>
              </a:p>
              <a:p>
                <a:r>
                  <a:rPr lang="en-US" sz="1400" dirty="0"/>
                  <a:t> </a:t>
                </a: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0138" y="2339469"/>
                <a:ext cx="9144000" cy="1131977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/>
          <p:cNvSpPr txBox="1"/>
          <p:nvPr/>
        </p:nvSpPr>
        <p:spPr>
          <a:xfrm>
            <a:off x="8382000" y="2674624"/>
            <a:ext cx="609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(6)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 algn="ctr"/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The Network Formulation Cont.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739269"/>
          </a:xfrm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Rearranging and writing in matrix form gives:</a:t>
            </a:r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CDC7DC-E0FA-4EB4-B790-BEAD057346F7}" type="slidenum">
              <a:rPr lang="en-US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pPr/>
              <a:t>13</a:t>
            </a:fld>
            <a:endParaRPr lang="en-US" dirty="0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" name="Content Placeholder 11"/>
          <p:cNvSpPr txBox="1">
            <a:spLocks/>
          </p:cNvSpPr>
          <p:nvPr/>
        </p:nvSpPr>
        <p:spPr>
          <a:xfrm>
            <a:off x="457200" y="3756531"/>
            <a:ext cx="8229600" cy="233946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18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rgbClr val="000000"/>
                </a:solidFill>
              </a:rPr>
              <a:t>Equation (6) is for a system with 4 nodes, but the general formulation can be expanded to include any number of nodes.</a:t>
            </a:r>
          </a:p>
          <a:p>
            <a:endParaRPr lang="en-US" dirty="0">
              <a:solidFill>
                <a:srgbClr val="000000"/>
              </a:solidFill>
            </a:endParaRPr>
          </a:p>
          <a:p>
            <a:r>
              <a:rPr lang="en-US" dirty="0" smtClean="0">
                <a:solidFill>
                  <a:srgbClr val="000000"/>
                </a:solidFill>
              </a:rPr>
              <a:t>When the correct values of voltage are known, the currents calculated in equation (6) will equal the currents of the node injections from generation and load.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5202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8134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47112440"/>
              </p:ext>
            </p:extLst>
          </p:nvPr>
        </p:nvGraphicFramePr>
        <p:xfrm>
          <a:off x="5486400" y="6019800"/>
          <a:ext cx="625475" cy="3888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38" name="Equation" r:id="rId3" imgW="469800" imgH="291960" progId="Equation.DSMT4">
                  <p:embed/>
                </p:oleObj>
              </mc:Choice>
              <mc:Fallback>
                <p:oleObj name="Equation" r:id="rId3" imgW="469800" imgH="2919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86400" y="6019800"/>
                        <a:ext cx="625475" cy="38880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135" name="AutoShape 7"/>
          <p:cNvSpPr>
            <a:spLocks/>
          </p:cNvSpPr>
          <p:nvPr/>
        </p:nvSpPr>
        <p:spPr bwMode="auto">
          <a:xfrm rot="5400000">
            <a:off x="5591175" y="4420386"/>
            <a:ext cx="228600" cy="2724150"/>
          </a:xfrm>
          <a:prstGeom prst="rightBrace">
            <a:avLst>
              <a:gd name="adj1" fmla="val 66667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b="1" dirty="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48139" name="Text Box 11"/>
          <p:cNvSpPr txBox="1">
            <a:spLocks noChangeArrowheads="1"/>
          </p:cNvSpPr>
          <p:nvPr/>
        </p:nvSpPr>
        <p:spPr bwMode="auto">
          <a:xfrm>
            <a:off x="156050" y="1916350"/>
            <a:ext cx="794159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Equation (7) can be recognized to be of the standard form:</a:t>
            </a:r>
          </a:p>
        </p:txBody>
      </p:sp>
      <p:graphicFrame>
        <p:nvGraphicFramePr>
          <p:cNvPr id="48140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79093046"/>
              </p:ext>
            </p:extLst>
          </p:nvPr>
        </p:nvGraphicFramePr>
        <p:xfrm>
          <a:off x="215900" y="265906"/>
          <a:ext cx="8318500" cy="1358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39" name="Equation" r:id="rId5" imgW="8318160" imgH="1358640" progId="Equation.DSMT4">
                  <p:embed/>
                </p:oleObj>
              </mc:Choice>
              <mc:Fallback>
                <p:oleObj name="Equation" r:id="rId5" imgW="8318160" imgH="1358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5900" y="265906"/>
                        <a:ext cx="8318500" cy="1358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142" name="Text Box 14"/>
          <p:cNvSpPr txBox="1">
            <a:spLocks noChangeArrowheads="1"/>
          </p:cNvSpPr>
          <p:nvPr/>
        </p:nvSpPr>
        <p:spPr bwMode="auto">
          <a:xfrm>
            <a:off x="517525" y="2552700"/>
            <a:ext cx="184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48143" name="Text Box 15"/>
          <p:cNvSpPr txBox="1">
            <a:spLocks noChangeArrowheads="1"/>
          </p:cNvSpPr>
          <p:nvPr/>
        </p:nvSpPr>
        <p:spPr bwMode="auto">
          <a:xfrm>
            <a:off x="8626327" y="762000"/>
            <a:ext cx="482824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(7)</a:t>
            </a:r>
          </a:p>
        </p:txBody>
      </p:sp>
      <p:sp>
        <p:nvSpPr>
          <p:cNvPr id="48144" name="Text Box 16"/>
          <p:cNvSpPr txBox="1">
            <a:spLocks noChangeArrowheads="1"/>
          </p:cNvSpPr>
          <p:nvPr/>
        </p:nvSpPr>
        <p:spPr bwMode="auto">
          <a:xfrm>
            <a:off x="8534400" y="4648200"/>
            <a:ext cx="482824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(8)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3634562" y="4076317"/>
                <a:ext cx="3920432" cy="12746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𝐼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𝐼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4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lang="en-US" sz="2000" i="1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21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31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41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  <m:r>
                            <a:rPr lang="en-US" sz="2000" i="1">
                              <a:latin typeface="Cambria Math"/>
                            </a:rPr>
                            <m:t>   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32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42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  <m:r>
                            <a:rPr lang="en-US" sz="2000" i="1">
                              <a:latin typeface="Cambria Math"/>
                            </a:rPr>
                            <m:t>   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13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23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33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43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  <m:r>
                            <a:rPr lang="en-US" sz="2000" i="1">
                              <a:latin typeface="Cambria Math"/>
                            </a:rPr>
                            <m:t>   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14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24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34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44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𝑉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𝑉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4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4562" y="4076317"/>
                <a:ext cx="3920432" cy="1274644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228600" y="2552700"/>
                <a:ext cx="4572000" cy="3170099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11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10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12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13</m:t>
                        </m:r>
                      </m:sub>
                    </m:sSub>
                  </m:oMath>
                </a14:m>
                <a:r>
                  <a:rPr lang="en-US" sz="2000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22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20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12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23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24</m:t>
                        </m:r>
                      </m:sub>
                    </m:sSub>
                  </m:oMath>
                </a14:m>
                <a:r>
                  <a:rPr lang="en-US" sz="2000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33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30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13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23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34</m:t>
                        </m:r>
                      </m:sub>
                    </m:sSub>
                  </m:oMath>
                </a14:m>
                <a:r>
                  <a:rPr lang="en-US" sz="2000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44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40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24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34</m:t>
                        </m:r>
                      </m:sub>
                    </m:sSub>
                  </m:oMath>
                </a14:m>
                <a:r>
                  <a:rPr lang="en-US" sz="2000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12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21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=−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12</m:t>
                        </m:r>
                      </m:sub>
                    </m:sSub>
                  </m:oMath>
                </a14:m>
                <a:r>
                  <a:rPr lang="en-US" sz="2000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23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32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=−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23</m:t>
                        </m:r>
                      </m:sub>
                    </m:sSub>
                  </m:oMath>
                </a14:m>
                <a:r>
                  <a:rPr lang="en-US" sz="2000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31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13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=−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13</m:t>
                        </m:r>
                      </m:sub>
                    </m:sSub>
                  </m:oMath>
                </a14:m>
                <a:r>
                  <a:rPr lang="en-US" sz="2000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14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41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=−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14</m:t>
                        </m:r>
                      </m:sub>
                    </m:sSub>
                  </m:oMath>
                </a14:m>
                <a:r>
                  <a:rPr lang="en-US" sz="2000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24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42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=−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24</m:t>
                        </m:r>
                      </m:sub>
                    </m:sSub>
                  </m:oMath>
                </a14:m>
                <a:r>
                  <a:rPr lang="en-US" sz="2000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34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43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=−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34</m:t>
                        </m:r>
                      </m:sub>
                    </m:sSub>
                  </m:oMath>
                </a14:m>
                <a:r>
                  <a:rPr lang="en-US" sz="2000" dirty="0"/>
                  <a:t> </a:t>
                </a: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2552700"/>
                <a:ext cx="4572000" cy="3170099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F2AD4-BF72-49AE-BDB2-4EA763B65872}" type="slidenum">
              <a:rPr lang="en-US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pPr/>
              <a:t>14</a:t>
            </a:fld>
            <a:endParaRPr lang="en-US" dirty="0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8248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135" grpId="0" animBg="1"/>
      <p:bldP spid="48144" grpId="0"/>
      <p:bldP spid="2" grpId="0"/>
      <p:bldP spid="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2" name="Text Box 4"/>
          <p:cNvSpPr txBox="1">
            <a:spLocks noChangeArrowheads="1"/>
          </p:cNvSpPr>
          <p:nvPr/>
        </p:nvSpPr>
        <p:spPr bwMode="auto">
          <a:xfrm>
            <a:off x="228599" y="2590800"/>
            <a:ext cx="5121479" cy="3785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endParaRPr lang="en-US" sz="2400" dirty="0" smtClean="0">
              <a:solidFill>
                <a:srgbClr val="000000"/>
              </a:solidFill>
              <a:latin typeface="Times New Roman" pitchFamily="18" charset="0"/>
            </a:endParaRP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Each off-diagonal term </a:t>
            </a:r>
            <a:r>
              <a:rPr lang="en-US" sz="2400" i="1" dirty="0" err="1" smtClean="0">
                <a:solidFill>
                  <a:srgbClr val="000000"/>
                </a:solidFill>
                <a:latin typeface="Times New Roman" pitchFamily="18" charset="0"/>
              </a:rPr>
              <a:t>Y</a:t>
            </a:r>
            <a:r>
              <a:rPr lang="en-US" sz="2400" i="1" baseline="-25000" dirty="0" err="1" smtClean="0">
                <a:solidFill>
                  <a:srgbClr val="000000"/>
                </a:solidFill>
                <a:latin typeface="Times New Roman" pitchFamily="18" charset="0"/>
              </a:rPr>
              <a:t>ik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 (</a:t>
            </a:r>
            <a:r>
              <a:rPr lang="en-US" sz="2400" i="1" dirty="0" smtClean="0">
                <a:solidFill>
                  <a:srgbClr val="000000"/>
                </a:solidFill>
                <a:latin typeface="Times New Roman" pitchFamily="18" charset="0"/>
              </a:rPr>
              <a:t>I, k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 = 1,2,3,4) is the </a:t>
            </a:r>
            <a:r>
              <a:rPr lang="en-US" sz="2400" i="1" dirty="0" smtClean="0">
                <a:solidFill>
                  <a:srgbClr val="000000"/>
                </a:solidFill>
                <a:latin typeface="Times New Roman" pitchFamily="18" charset="0"/>
              </a:rPr>
              <a:t>mutual admittance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 (</a:t>
            </a:r>
            <a:r>
              <a:rPr lang="en-US" sz="2400" i="1" dirty="0" smtClean="0">
                <a:solidFill>
                  <a:srgbClr val="000000"/>
                </a:solidFill>
                <a:latin typeface="Times New Roman" pitchFamily="18" charset="0"/>
              </a:rPr>
              <a:t>transfer admittance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) between nodes </a:t>
            </a:r>
            <a:r>
              <a:rPr lang="en-US" sz="2400" i="1" dirty="0" smtClean="0">
                <a:solidFill>
                  <a:srgbClr val="000000"/>
                </a:solidFill>
                <a:latin typeface="Times New Roman" pitchFamily="18" charset="0"/>
              </a:rPr>
              <a:t>i 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and </a:t>
            </a:r>
            <a:r>
              <a:rPr lang="en-US" sz="2400" i="1" dirty="0" smtClean="0">
                <a:solidFill>
                  <a:srgbClr val="000000"/>
                </a:solidFill>
                <a:latin typeface="Times New Roman" pitchFamily="18" charset="0"/>
              </a:rPr>
              <a:t>k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 and equals the negative of the sum of all admittances connected directly between these nodes.</a:t>
            </a: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endParaRPr lang="en-US" sz="2400" dirty="0" smtClean="0">
              <a:solidFill>
                <a:srgbClr val="000000"/>
              </a:solidFill>
              <a:latin typeface="Times New Roman" pitchFamily="18" charset="0"/>
            </a:endParaRP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Further, </a:t>
            </a:r>
            <a:r>
              <a:rPr lang="en-US" sz="2400" i="1" dirty="0" err="1" smtClean="0">
                <a:solidFill>
                  <a:srgbClr val="000000"/>
                </a:solidFill>
                <a:latin typeface="Times New Roman" pitchFamily="18" charset="0"/>
              </a:rPr>
              <a:t>Y</a:t>
            </a:r>
            <a:r>
              <a:rPr lang="en-US" sz="2400" i="1" baseline="-25000" dirty="0" err="1" smtClean="0">
                <a:solidFill>
                  <a:srgbClr val="000000"/>
                </a:solidFill>
                <a:latin typeface="Times New Roman" pitchFamily="18" charset="0"/>
              </a:rPr>
              <a:t>ik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 = </a:t>
            </a:r>
            <a:r>
              <a:rPr lang="en-US" sz="2400" i="1" dirty="0" err="1" smtClean="0">
                <a:solidFill>
                  <a:srgbClr val="000000"/>
                </a:solidFill>
                <a:latin typeface="Times New Roman" pitchFamily="18" charset="0"/>
              </a:rPr>
              <a:t>Y</a:t>
            </a:r>
            <a:r>
              <a:rPr lang="en-US" sz="2400" i="1" baseline="-25000" dirty="0" err="1" smtClean="0">
                <a:solidFill>
                  <a:srgbClr val="000000"/>
                </a:solidFill>
                <a:latin typeface="Times New Roman" pitchFamily="18" charset="0"/>
              </a:rPr>
              <a:t>ki</a:t>
            </a:r>
            <a:endParaRPr lang="en-US" sz="2400" i="1" baseline="-25000" dirty="0" smtClean="0">
              <a:solidFill>
                <a:srgbClr val="000000"/>
              </a:solidFill>
              <a:latin typeface="Times New Roman" pitchFamily="18" charset="0"/>
            </a:endParaRP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endParaRPr lang="en-US" sz="2400" i="1" dirty="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pic>
        <p:nvPicPr>
          <p:cNvPr id="7175" name="Picture 7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6563" y="2925494"/>
            <a:ext cx="3551237" cy="311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28600" y="1371600"/>
            <a:ext cx="8915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400" dirty="0">
                <a:solidFill>
                  <a:srgbClr val="000000"/>
                </a:solidFill>
                <a:latin typeface="Times New Roman" pitchFamily="18" charset="0"/>
              </a:rPr>
              <a:t>Each admittance </a:t>
            </a:r>
            <a:r>
              <a:rPr lang="en-US" sz="2400" i="1" dirty="0" err="1">
                <a:solidFill>
                  <a:srgbClr val="000000"/>
                </a:solidFill>
                <a:latin typeface="Times New Roman" pitchFamily="18" charset="0"/>
              </a:rPr>
              <a:t>Y</a:t>
            </a:r>
            <a:r>
              <a:rPr lang="en-US" sz="2400" i="1" baseline="-25000" dirty="0" err="1">
                <a:solidFill>
                  <a:srgbClr val="000000"/>
                </a:solidFill>
                <a:latin typeface="Times New Roman" pitchFamily="18" charset="0"/>
              </a:rPr>
              <a:t>ii</a:t>
            </a:r>
            <a:r>
              <a:rPr lang="en-US" sz="2400" dirty="0">
                <a:solidFill>
                  <a:srgbClr val="000000"/>
                </a:solidFill>
                <a:latin typeface="Times New Roman" pitchFamily="18" charset="0"/>
              </a:rPr>
              <a:t> (</a:t>
            </a:r>
            <a:r>
              <a:rPr lang="en-US" sz="2400" i="1" dirty="0">
                <a:solidFill>
                  <a:srgbClr val="000000"/>
                </a:solidFill>
                <a:latin typeface="Times New Roman" pitchFamily="18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Times New Roman" pitchFamily="18" charset="0"/>
              </a:rPr>
              <a:t> = 1,2,3,4) is called the </a:t>
            </a:r>
            <a:r>
              <a:rPr lang="en-US" sz="2400" i="1" dirty="0">
                <a:solidFill>
                  <a:srgbClr val="000000"/>
                </a:solidFill>
                <a:latin typeface="Times New Roman" pitchFamily="18" charset="0"/>
              </a:rPr>
              <a:t>self admittance</a:t>
            </a:r>
            <a:r>
              <a:rPr lang="en-US" sz="2400" dirty="0">
                <a:solidFill>
                  <a:srgbClr val="000000"/>
                </a:solidFill>
                <a:latin typeface="Times New Roman" pitchFamily="18" charset="0"/>
              </a:rPr>
              <a:t> (or </a:t>
            </a:r>
            <a:r>
              <a:rPr lang="en-US" sz="2400" i="1" dirty="0">
                <a:solidFill>
                  <a:srgbClr val="000000"/>
                </a:solidFill>
                <a:latin typeface="Times New Roman" pitchFamily="18" charset="0"/>
              </a:rPr>
              <a:t>driving point admittance</a:t>
            </a:r>
            <a:r>
              <a:rPr lang="en-US" sz="2400" dirty="0">
                <a:solidFill>
                  <a:srgbClr val="000000"/>
                </a:solidFill>
                <a:latin typeface="Times New Roman" pitchFamily="18" charset="0"/>
              </a:rPr>
              <a:t>) of node </a:t>
            </a:r>
            <a:r>
              <a:rPr lang="en-US" sz="2400" i="1" dirty="0">
                <a:solidFill>
                  <a:srgbClr val="000000"/>
                </a:solidFill>
                <a:latin typeface="Times New Roman" pitchFamily="18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Times New Roman" pitchFamily="18" charset="0"/>
              </a:rPr>
              <a:t> and equals the algebraic sum of all the admittances terminating on the node.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374F4C-6F3E-484F-A934-9CF2ACF3304B}" type="slidenum">
              <a:rPr lang="en-US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pPr/>
              <a:t>15</a:t>
            </a:fld>
            <a:endParaRPr lang="en-US" dirty="0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27962" y="258762"/>
            <a:ext cx="9116037" cy="808038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defRPr>
            </a:lvl1pPr>
          </a:lstStyle>
          <a:p>
            <a:pPr lvl="1" algn="ctr"/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The Network Formulation Cont.</a:t>
            </a:r>
          </a:p>
        </p:txBody>
      </p:sp>
    </p:spTree>
    <p:extLst>
      <p:ext uri="{BB962C8B-B14F-4D97-AF65-F5344CB8AC3E}">
        <p14:creationId xmlns:p14="http://schemas.microsoft.com/office/powerpoint/2010/main" val="1476133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Text Box 3"/>
          <p:cNvSpPr txBox="1">
            <a:spLocks noChangeArrowheads="1"/>
          </p:cNvSpPr>
          <p:nvPr/>
        </p:nvSpPr>
        <p:spPr bwMode="auto">
          <a:xfrm>
            <a:off x="8001000" y="1069939"/>
            <a:ext cx="6096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(8)</a:t>
            </a:r>
          </a:p>
        </p:txBody>
      </p:sp>
      <p:sp>
        <p:nvSpPr>
          <p:cNvPr id="6148" name="Text Box 4"/>
          <p:cNvSpPr txBox="1">
            <a:spLocks noChangeArrowheads="1"/>
          </p:cNvSpPr>
          <p:nvPr/>
        </p:nvSpPr>
        <p:spPr bwMode="auto">
          <a:xfrm>
            <a:off x="131428" y="1819916"/>
            <a:ext cx="89916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From index notation, Eq. (8) can be written in compact form as:</a:t>
            </a:r>
          </a:p>
        </p:txBody>
      </p:sp>
      <p:sp>
        <p:nvSpPr>
          <p:cNvPr id="6150" name="Text Box 6"/>
          <p:cNvSpPr txBox="1">
            <a:spLocks noChangeArrowheads="1"/>
          </p:cNvSpPr>
          <p:nvPr/>
        </p:nvSpPr>
        <p:spPr bwMode="auto">
          <a:xfrm>
            <a:off x="7990661" y="2514600"/>
            <a:ext cx="482824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(9)</a:t>
            </a:r>
          </a:p>
        </p:txBody>
      </p:sp>
      <p:sp>
        <p:nvSpPr>
          <p:cNvPr id="6151" name="Text Box 7"/>
          <p:cNvSpPr txBox="1">
            <a:spLocks noChangeArrowheads="1"/>
          </p:cNvSpPr>
          <p:nvPr/>
        </p:nvSpPr>
        <p:spPr bwMode="auto">
          <a:xfrm>
            <a:off x="179896" y="3272135"/>
            <a:ext cx="896410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or, in matrix form:</a:t>
            </a:r>
          </a:p>
        </p:txBody>
      </p:sp>
      <p:sp>
        <p:nvSpPr>
          <p:cNvPr id="6153" name="Text Box 9"/>
          <p:cNvSpPr txBox="1">
            <a:spLocks noChangeArrowheads="1"/>
          </p:cNvSpPr>
          <p:nvPr/>
        </p:nvSpPr>
        <p:spPr bwMode="auto">
          <a:xfrm>
            <a:off x="7912973" y="3657600"/>
            <a:ext cx="61106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(10)</a:t>
            </a:r>
          </a:p>
        </p:txBody>
      </p:sp>
      <p:sp>
        <p:nvSpPr>
          <p:cNvPr id="6154" name="Text Box 10"/>
          <p:cNvSpPr txBox="1">
            <a:spLocks noChangeArrowheads="1"/>
          </p:cNvSpPr>
          <p:nvPr/>
        </p:nvSpPr>
        <p:spPr bwMode="auto">
          <a:xfrm>
            <a:off x="152400" y="4241899"/>
            <a:ext cx="8991599" cy="26161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		where </a:t>
            </a:r>
            <a:r>
              <a:rPr lang="en-US" sz="2400" i="1" dirty="0" smtClean="0">
                <a:solidFill>
                  <a:srgbClr val="000000"/>
                </a:solidFill>
                <a:latin typeface="Times New Roman" pitchFamily="18" charset="0"/>
              </a:rPr>
              <a:t>Y</a:t>
            </a:r>
            <a:r>
              <a:rPr lang="en-US" sz="2400" i="1" baseline="-25000" dirty="0" smtClean="0">
                <a:solidFill>
                  <a:srgbClr val="000000"/>
                </a:solidFill>
                <a:latin typeface="Times New Roman" pitchFamily="18" charset="0"/>
              </a:rPr>
              <a:t>BUS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 denotes the matrix of bus admittance and is </a:t>
            </a:r>
          </a:p>
          <a:p>
            <a:pPr fontAlgn="base">
              <a:spcBef>
                <a:spcPct val="0"/>
              </a:spcBef>
              <a:spcAft>
                <a:spcPts val="1200"/>
              </a:spcAft>
            </a:pPr>
            <a:r>
              <a:rPr lang="en-US" sz="2400" dirty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                       known as </a:t>
            </a:r>
            <a:r>
              <a:rPr lang="en-US" sz="2400" i="1" dirty="0" smtClean="0">
                <a:solidFill>
                  <a:srgbClr val="000000"/>
                </a:solidFill>
                <a:latin typeface="Times New Roman" pitchFamily="18" charset="0"/>
              </a:rPr>
              <a:t>bus admittance matrix.</a:t>
            </a:r>
          </a:p>
          <a:p>
            <a:pPr marL="342900" indent="-342900" fontAlgn="base">
              <a:spcBef>
                <a:spcPct val="0"/>
              </a:spcBef>
              <a:spcAft>
                <a:spcPts val="1200"/>
              </a:spcAft>
              <a:buFont typeface="Wingdings" pitchFamily="2" charset="2"/>
              <a:buChar char="Ø"/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The dimension of the </a:t>
            </a:r>
            <a:r>
              <a:rPr lang="en-US" sz="2400" i="1" dirty="0" smtClean="0">
                <a:solidFill>
                  <a:srgbClr val="000000"/>
                </a:solidFill>
                <a:latin typeface="Times New Roman" pitchFamily="18" charset="0"/>
              </a:rPr>
              <a:t>Y</a:t>
            </a:r>
            <a:r>
              <a:rPr lang="en-US" sz="2400" i="1" baseline="-25000" dirty="0" smtClean="0">
                <a:solidFill>
                  <a:srgbClr val="000000"/>
                </a:solidFill>
                <a:latin typeface="Times New Roman" pitchFamily="18" charset="0"/>
              </a:rPr>
              <a:t>BUS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 matrix is (</a:t>
            </a:r>
            <a:r>
              <a:rPr lang="en-US" sz="2400" i="1" dirty="0" smtClean="0">
                <a:solidFill>
                  <a:srgbClr val="000000"/>
                </a:solidFill>
                <a:latin typeface="Times New Roman" pitchFamily="18" charset="0"/>
              </a:rPr>
              <a:t>n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× </a:t>
            </a:r>
            <a:r>
              <a:rPr lang="en-US" sz="2400" i="1" dirty="0" smtClean="0">
                <a:solidFill>
                  <a:srgbClr val="000000"/>
                </a:solidFill>
                <a:latin typeface="Times New Roman" pitchFamily="18" charset="0"/>
              </a:rPr>
              <a:t>n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) where </a:t>
            </a:r>
            <a:r>
              <a:rPr lang="en-US" sz="2400" i="1" dirty="0" smtClean="0">
                <a:solidFill>
                  <a:srgbClr val="000000"/>
                </a:solidFill>
                <a:latin typeface="Times New Roman" pitchFamily="18" charset="0"/>
              </a:rPr>
              <a:t>n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 is the number of buses. </a:t>
            </a:r>
          </a:p>
          <a:p>
            <a:pPr marL="342900" indent="-342900" fontAlgn="base">
              <a:spcBef>
                <a:spcPct val="0"/>
              </a:spcBef>
              <a:spcAft>
                <a:spcPts val="1200"/>
              </a:spcAft>
              <a:buFont typeface="Wingdings" pitchFamily="2" charset="2"/>
              <a:buChar char="Ø"/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The total number of nodes are </a:t>
            </a:r>
            <a:r>
              <a:rPr lang="en-US" sz="2400" i="1" dirty="0" smtClean="0">
                <a:solidFill>
                  <a:srgbClr val="000000"/>
                </a:solidFill>
                <a:latin typeface="Times New Roman" pitchFamily="18" charset="0"/>
              </a:rPr>
              <a:t>m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 = </a:t>
            </a:r>
            <a:r>
              <a:rPr lang="en-US" sz="2400" i="1" dirty="0" smtClean="0">
                <a:solidFill>
                  <a:srgbClr val="000000"/>
                </a:solidFill>
                <a:latin typeface="Times New Roman" pitchFamily="18" charset="0"/>
              </a:rPr>
              <a:t>n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 + 1 including the ground (reference) node.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2743200" y="675221"/>
                <a:ext cx="3719030" cy="115615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𝐼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𝐼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4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lang="en-US" i="1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21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31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41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  <m:r>
                            <a:rPr lang="en-US" i="1">
                              <a:latin typeface="Cambria Math"/>
                            </a:rPr>
                            <m:t>   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32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42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  <m:r>
                            <a:rPr lang="en-US" i="1">
                              <a:latin typeface="Cambria Math"/>
                            </a:rPr>
                            <m:t>   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13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23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33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43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  <m:r>
                            <a:rPr lang="en-US" i="1">
                              <a:latin typeface="Cambria Math"/>
                            </a:rPr>
                            <m:t>   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14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24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34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44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𝑉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𝑉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4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3200" y="675221"/>
                <a:ext cx="3719030" cy="115615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2869975" y="2209800"/>
                <a:ext cx="3378425" cy="93262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𝐼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sz="2000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/>
                            </a:rPr>
                            <m:t>𝑘</m:t>
                          </m:r>
                          <m:r>
                            <a:rPr lang="en-US" sz="2000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𝑖𝑘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</m:e>
                      </m:nary>
                      <m:r>
                        <a:rPr lang="en-US" sz="2000" i="1">
                          <a:latin typeface="Cambria Math"/>
                        </a:rPr>
                        <m:t>     </m:t>
                      </m:r>
                      <m:r>
                        <a:rPr lang="en-US" sz="2000" i="1">
                          <a:latin typeface="Cambria Math"/>
                        </a:rPr>
                        <m:t>𝑖</m:t>
                      </m:r>
                      <m:r>
                        <a:rPr lang="en-US" sz="2000" i="1">
                          <a:latin typeface="Cambria Math"/>
                        </a:rPr>
                        <m:t>=1,2,…,</m:t>
                      </m:r>
                      <m:r>
                        <a:rPr lang="en-US" sz="2000" i="1">
                          <a:latin typeface="Cambria Math"/>
                        </a:rPr>
                        <m:t>𝑛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9975" y="2209800"/>
                <a:ext cx="3378425" cy="932628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3142579" y="3657600"/>
                <a:ext cx="242002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𝐼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𝐵𝑈𝑆</m:t>
                          </m:r>
                        </m:sub>
                      </m:sSub>
                      <m:r>
                        <a:rPr lang="en-US" sz="24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𝑌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𝐵𝑈𝑆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𝐵𝑈𝑆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2579" y="3657600"/>
                <a:ext cx="2420021" cy="461665"/>
              </a:xfrm>
              <a:prstGeom prst="rect">
                <a:avLst/>
              </a:prstGeom>
              <a:blipFill rotWithShape="1">
                <a:blip r:embed="rId4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374F4C-6F3E-484F-A934-9CF2ACF3304B}" type="slidenum">
              <a:rPr lang="en-US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pPr/>
              <a:t>16</a:t>
            </a:fld>
            <a:endParaRPr lang="en-US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27962" y="-2796"/>
            <a:ext cx="9116037" cy="808038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defRPr>
            </a:lvl1pPr>
          </a:lstStyle>
          <a:p>
            <a:pPr lvl="1" algn="ctr"/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The Network Formulation Cont.</a:t>
            </a:r>
          </a:p>
        </p:txBody>
      </p:sp>
    </p:spTree>
    <p:extLst>
      <p:ext uri="{BB962C8B-B14F-4D97-AF65-F5344CB8AC3E}">
        <p14:creationId xmlns:p14="http://schemas.microsoft.com/office/powerpoint/2010/main" val="3655521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8" grpId="0"/>
      <p:bldP spid="6150" grpId="0"/>
      <p:bldP spid="6151" grpId="0"/>
      <p:bldP spid="6153" grpId="0"/>
      <p:bldP spid="3" grpId="0"/>
      <p:bldP spid="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9" name="Text Box 5"/>
          <p:cNvSpPr txBox="1">
            <a:spLocks noChangeArrowheads="1"/>
          </p:cNvSpPr>
          <p:nvPr/>
        </p:nvSpPr>
        <p:spPr bwMode="auto">
          <a:xfrm>
            <a:off x="304801" y="914400"/>
            <a:ext cx="86106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The complex power injected by the source into the </a:t>
            </a:r>
            <a:r>
              <a:rPr lang="en-US" sz="2400" i="1" dirty="0" smtClean="0">
                <a:solidFill>
                  <a:srgbClr val="000000"/>
                </a:solidFill>
                <a:latin typeface="Times New Roman" pitchFamily="18" charset="0"/>
              </a:rPr>
              <a:t>i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th bus of a power system is: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391" name="Text Box 7"/>
              <p:cNvSpPr txBox="1">
                <a:spLocks noChangeArrowheads="1"/>
              </p:cNvSpPr>
              <p:nvPr/>
            </p:nvSpPr>
            <p:spPr bwMode="auto">
              <a:xfrm>
                <a:off x="1143000" y="2678668"/>
                <a:ext cx="7009987" cy="83099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where </a:t>
                </a:r>
                <a:r>
                  <a:rPr lang="en-US" sz="2400" i="1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V</a:t>
                </a:r>
                <a:r>
                  <a:rPr lang="en-US" sz="2400" i="1" baseline="-250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i</a:t>
                </a:r>
                <a:r>
                  <a:rPr lang="en-US" sz="2400" i="1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 </a:t>
                </a:r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is the voltage at the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000000"/>
                        </a:solidFill>
                        <a:latin typeface="Cambria Math"/>
                      </a:rPr>
                      <m:t>𝑖</m:t>
                    </m:r>
                  </m:oMath>
                </a14:m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th bus with respect to ground and </a:t>
                </a:r>
                <a:r>
                  <a:rPr lang="en-US" sz="2400" i="1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I</a:t>
                </a:r>
                <a:r>
                  <a:rPr lang="en-US" sz="2400" i="1" baseline="-250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i</a:t>
                </a:r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 is the source current injected into the bus.</a:t>
                </a:r>
              </a:p>
            </p:txBody>
          </p:sp>
        </mc:Choice>
        <mc:Fallback xmlns="">
          <p:sp>
            <p:nvSpPr>
              <p:cNvPr id="16391" name="Text 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143000" y="2678668"/>
                <a:ext cx="7009987" cy="830997"/>
              </a:xfrm>
              <a:prstGeom prst="rect">
                <a:avLst/>
              </a:prstGeom>
              <a:blipFill rotWithShape="1">
                <a:blip r:embed="rId2"/>
                <a:stretch>
                  <a:fillRect l="-1393" t="-5839" r="-348" b="-15328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392" name="Text Box 8"/>
          <p:cNvSpPr txBox="1">
            <a:spLocks noChangeArrowheads="1"/>
          </p:cNvSpPr>
          <p:nvPr/>
        </p:nvSpPr>
        <p:spPr bwMode="auto">
          <a:xfrm>
            <a:off x="8152987" y="1905000"/>
            <a:ext cx="60157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(11)</a:t>
            </a:r>
          </a:p>
        </p:txBody>
      </p:sp>
      <p:sp>
        <p:nvSpPr>
          <p:cNvPr id="16393" name="Text Box 9"/>
          <p:cNvSpPr txBox="1">
            <a:spLocks noChangeArrowheads="1"/>
          </p:cNvSpPr>
          <p:nvPr/>
        </p:nvSpPr>
        <p:spPr bwMode="auto">
          <a:xfrm>
            <a:off x="304800" y="5124271"/>
            <a:ext cx="8839199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The load flow problem is handled more conveniently by use of  </a:t>
            </a:r>
            <a:r>
              <a:rPr lang="en-US" sz="2400" i="1" dirty="0" smtClean="0">
                <a:solidFill>
                  <a:srgbClr val="000000"/>
                </a:solidFill>
                <a:latin typeface="Times New Roman" pitchFamily="18" charset="0"/>
              </a:rPr>
              <a:t>I</a:t>
            </a:r>
            <a:r>
              <a:rPr lang="en-US" sz="2400" i="1" baseline="-25000" dirty="0" smtClean="0">
                <a:solidFill>
                  <a:srgbClr val="000000"/>
                </a:solidFill>
                <a:latin typeface="Times New Roman" pitchFamily="18" charset="0"/>
              </a:rPr>
              <a:t>i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 rather than </a:t>
            </a:r>
            <a:r>
              <a:rPr lang="en-US" sz="2400" i="1" dirty="0" smtClean="0">
                <a:solidFill>
                  <a:srgbClr val="000000"/>
                </a:solidFill>
                <a:latin typeface="Times New Roman" pitchFamily="18" charset="0"/>
              </a:rPr>
              <a:t>I</a:t>
            </a:r>
            <a:r>
              <a:rPr lang="en-US" sz="2400" i="1" baseline="-25000" dirty="0" smtClean="0">
                <a:solidFill>
                  <a:srgbClr val="000000"/>
                </a:solidFill>
                <a:latin typeface="Times New Roman" pitchFamily="18" charset="0"/>
              </a:rPr>
              <a:t>i</a:t>
            </a:r>
            <a:r>
              <a:rPr lang="en-US" sz="2400" i="1" baseline="30000" dirty="0" smtClean="0">
                <a:solidFill>
                  <a:srgbClr val="000000"/>
                </a:solidFill>
                <a:latin typeface="Times New Roman" pitchFamily="18" charset="0"/>
              </a:rPr>
              <a:t>*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. </a:t>
            </a: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endParaRPr lang="en-US" sz="2400" dirty="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667133" y="1961898"/>
                <a:ext cx="7426841" cy="40030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𝑆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/>
                            </a:rPr>
                            <m:t>𝑗</m:t>
                          </m:r>
                          <m:r>
                            <a:rPr lang="en-US" sz="2000" i="1">
                              <a:latin typeface="Cambria Math"/>
                            </a:rPr>
                            <m:t>𝑄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=</m:t>
                      </m:r>
                      <m:d>
                        <m:dPr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𝐺𝑖</m:t>
                              </m:r>
                            </m:sub>
                          </m:sSub>
                          <m:r>
                            <a:rPr lang="en-US" sz="2000" i="1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𝐷𝑖</m:t>
                              </m:r>
                            </m:sub>
                          </m:sSub>
                        </m:e>
                      </m:d>
                      <m:r>
                        <a:rPr lang="en-US" sz="2000" i="1">
                          <a:latin typeface="Cambria Math"/>
                        </a:rPr>
                        <m:t>+</m:t>
                      </m:r>
                      <m:r>
                        <a:rPr lang="en-US" sz="2000" i="1">
                          <a:latin typeface="Cambria Math"/>
                        </a:rPr>
                        <m:t>𝑗</m:t>
                      </m:r>
                      <m:d>
                        <m:dPr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𝐺𝑖</m:t>
                              </m:r>
                            </m:sub>
                          </m:sSub>
                          <m:r>
                            <a:rPr lang="en-US" sz="2000" i="1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𝐷𝑖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𝐼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∗</m:t>
                          </m:r>
                        </m:sup>
                      </m:sSubSup>
                      <m:r>
                        <a:rPr lang="en-US" sz="2000" i="1">
                          <a:latin typeface="Cambria Math"/>
                        </a:rPr>
                        <m:t>     </m:t>
                      </m:r>
                      <m:r>
                        <a:rPr lang="en-US" sz="2000" i="1">
                          <a:latin typeface="Cambria Math"/>
                        </a:rPr>
                        <m:t>𝑖</m:t>
                      </m:r>
                      <m:r>
                        <a:rPr lang="en-US" sz="2000" i="1">
                          <a:latin typeface="Cambria Math"/>
                        </a:rPr>
                        <m:t>=1,2,3,…,</m:t>
                      </m:r>
                      <m:r>
                        <a:rPr lang="en-US" sz="2000" i="1">
                          <a:latin typeface="Cambria Math"/>
                        </a:rPr>
                        <m:t>𝑛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133" y="1961898"/>
                <a:ext cx="7426841" cy="400302"/>
              </a:xfrm>
              <a:prstGeom prst="rect">
                <a:avLst/>
              </a:prstGeom>
              <a:blipFill rotWithShape="1">
                <a:blip r:embed="rId3"/>
                <a:stretch>
                  <a:fillRect b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F2AD4-BF72-49AE-BDB2-4EA763B65872}" type="slidenum">
              <a:rPr lang="en-US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pPr/>
              <a:t>17</a:t>
            </a:fld>
            <a:endParaRPr lang="en-US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27962" y="182562"/>
            <a:ext cx="9116037" cy="808038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defRPr>
            </a:lvl1pPr>
          </a:lstStyle>
          <a:p>
            <a:pPr lvl="1" algn="ctr"/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Powerflow </a:t>
            </a: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Formulation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Text Box 5"/>
          <p:cNvSpPr txBox="1">
            <a:spLocks noChangeArrowheads="1"/>
          </p:cNvSpPr>
          <p:nvPr/>
        </p:nvSpPr>
        <p:spPr bwMode="auto">
          <a:xfrm>
            <a:off x="304800" y="3817203"/>
            <a:ext cx="86106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As shown in (11), the power injections should equal the network flows.</a:t>
            </a:r>
          </a:p>
        </p:txBody>
      </p:sp>
    </p:spTree>
    <p:extLst>
      <p:ext uri="{BB962C8B-B14F-4D97-AF65-F5344CB8AC3E}">
        <p14:creationId xmlns:p14="http://schemas.microsoft.com/office/powerpoint/2010/main" val="2818574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9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04800" y="1290935"/>
            <a:ext cx="8839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sz="2400" dirty="0">
                <a:solidFill>
                  <a:srgbClr val="000000"/>
                </a:solidFill>
                <a:latin typeface="Times New Roman" pitchFamily="18" charset="0"/>
              </a:rPr>
              <a:t>Therefore, taking the complex conjugate of Eq. 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(11) gives:</a:t>
            </a:r>
            <a:endParaRPr lang="en-US" sz="2400" dirty="0"/>
          </a:p>
        </p:txBody>
      </p:sp>
      <p:sp>
        <p:nvSpPr>
          <p:cNvPr id="4" name="Text Box 11"/>
          <p:cNvSpPr txBox="1">
            <a:spLocks noChangeArrowheads="1"/>
          </p:cNvSpPr>
          <p:nvPr/>
        </p:nvSpPr>
        <p:spPr bwMode="auto">
          <a:xfrm>
            <a:off x="8151935" y="2205335"/>
            <a:ext cx="61106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(12)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Box 12"/>
              <p:cNvSpPr txBox="1">
                <a:spLocks noChangeArrowheads="1"/>
              </p:cNvSpPr>
              <p:nvPr/>
            </p:nvSpPr>
            <p:spPr bwMode="auto">
              <a:xfrm>
                <a:off x="457200" y="3505200"/>
                <a:ext cx="8686798" cy="46166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marL="342900" indent="-342900" fontAlgn="base">
                  <a:spcBef>
                    <a:spcPct val="0"/>
                  </a:spcBef>
                  <a:spcAft>
                    <a:spcPct val="0"/>
                  </a:spcAft>
                  <a:buFont typeface="Wingdings" pitchFamily="2" charset="2"/>
                  <a:buChar char="Ø"/>
                </a:pPr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Substitute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=</m:t>
                    </m:r>
                    <m:nary>
                      <m:naryPr>
                        <m:chr m:val="∑"/>
                        <m:limLoc m:val="undOvr"/>
                        <m:ctrlPr>
                          <a:rPr lang="en-US" sz="2400" i="1">
                            <a:latin typeface="Cambria Math"/>
                          </a:rPr>
                        </m:ctrlPr>
                      </m:naryPr>
                      <m:sub>
                        <m:r>
                          <a:rPr lang="en-US" sz="2400" i="1">
                            <a:latin typeface="Cambria Math"/>
                          </a:rPr>
                          <m:t>𝑘</m:t>
                        </m:r>
                        <m:r>
                          <a:rPr lang="en-US" sz="2400" i="1">
                            <a:latin typeface="Cambria Math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latin typeface="Cambria Math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𝑖𝑘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2400" dirty="0"/>
                  <a:t> </a:t>
                </a:r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from Eq. (9) to get:</a:t>
                </a:r>
              </a:p>
            </p:txBody>
          </p:sp>
        </mc:Choice>
        <mc:Fallback xmlns="">
          <p:sp>
            <p:nvSpPr>
              <p:cNvPr id="6" name="Text 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57200" y="3505200"/>
                <a:ext cx="8686798" cy="461665"/>
              </a:xfrm>
              <a:prstGeom prst="rect">
                <a:avLst/>
              </a:prstGeom>
              <a:blipFill rotWithShape="1">
                <a:blip r:embed="rId2"/>
                <a:stretch>
                  <a:fillRect l="-912" t="-130263" b="-194737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 Box 16"/>
          <p:cNvSpPr txBox="1">
            <a:spLocks noChangeArrowheads="1"/>
          </p:cNvSpPr>
          <p:nvPr/>
        </p:nvSpPr>
        <p:spPr bwMode="auto">
          <a:xfrm>
            <a:off x="8134302" y="4495800"/>
            <a:ext cx="61106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(13)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2592486" y="2184418"/>
                <a:ext cx="3696012" cy="40030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/>
                            </a:rPr>
                            <m:t>𝑗</m:t>
                          </m:r>
                          <m:r>
                            <a:rPr lang="en-US" sz="2000" i="1">
                              <a:latin typeface="Cambria Math"/>
                            </a:rPr>
                            <m:t>𝑄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=</m:t>
                      </m:r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∗</m:t>
                          </m:r>
                        </m:sup>
                      </m:sSubSup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𝐼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     </m:t>
                      </m:r>
                      <m:r>
                        <a:rPr lang="en-US" sz="2000" i="1">
                          <a:latin typeface="Cambria Math"/>
                        </a:rPr>
                        <m:t>𝑖</m:t>
                      </m:r>
                      <m:r>
                        <a:rPr lang="en-US" sz="2000" i="1">
                          <a:latin typeface="Cambria Math"/>
                        </a:rPr>
                        <m:t>=1,2,3,…,</m:t>
                      </m:r>
                      <m:r>
                        <a:rPr lang="en-US" sz="2000" i="1">
                          <a:latin typeface="Cambria Math"/>
                        </a:rPr>
                        <m:t>𝑛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2486" y="2184418"/>
                <a:ext cx="3696012" cy="400302"/>
              </a:xfrm>
              <a:prstGeom prst="rect">
                <a:avLst/>
              </a:prstGeom>
              <a:blipFill rotWithShape="1">
                <a:blip r:embed="rId3"/>
                <a:stretch>
                  <a:fillRect b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2516286" y="4243422"/>
                <a:ext cx="4587090" cy="93262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/>
                            </a:rPr>
                            <m:t>𝑗</m:t>
                          </m:r>
                          <m:r>
                            <a:rPr lang="en-US" sz="2000" i="1">
                              <a:latin typeface="Cambria Math"/>
                            </a:rPr>
                            <m:t>𝑄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=</m:t>
                      </m:r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∗</m:t>
                          </m:r>
                        </m:sup>
                      </m:sSubSup>
                      <m:nary>
                        <m:naryPr>
                          <m:chr m:val="∑"/>
                          <m:limLoc m:val="undOvr"/>
                          <m:ctrlPr>
                            <a:rPr lang="en-US" sz="2000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/>
                            </a:rPr>
                            <m:t>𝑘</m:t>
                          </m:r>
                          <m:r>
                            <a:rPr lang="en-US" sz="2000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𝑖𝑘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</m:e>
                      </m:nary>
                      <m:r>
                        <a:rPr lang="en-US" sz="2000" i="1">
                          <a:latin typeface="Cambria Math"/>
                        </a:rPr>
                        <m:t>     </m:t>
                      </m:r>
                      <m:r>
                        <a:rPr lang="en-US" sz="2000" i="1">
                          <a:latin typeface="Cambria Math"/>
                        </a:rPr>
                        <m:t>𝑖</m:t>
                      </m:r>
                      <m:r>
                        <a:rPr lang="en-US" sz="2000" i="1">
                          <a:latin typeface="Cambria Math"/>
                        </a:rPr>
                        <m:t>=1,2,3,…,</m:t>
                      </m:r>
                      <m:r>
                        <a:rPr lang="en-US" sz="2000" i="1">
                          <a:latin typeface="Cambria Math"/>
                        </a:rPr>
                        <m:t>𝑛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6286" y="4243422"/>
                <a:ext cx="4587090" cy="932628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781800" y="6324600"/>
            <a:ext cx="2133600" cy="476250"/>
          </a:xfrm>
        </p:spPr>
        <p:txBody>
          <a:bodyPr/>
          <a:lstStyle/>
          <a:p>
            <a:fld id="{67FF2AD4-BF72-49AE-BDB2-4EA763B65872}" type="slidenum">
              <a:rPr lang="en-US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pPr/>
              <a:t>18</a:t>
            </a:fld>
            <a:endParaRPr lang="en-US" dirty="0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27962" y="258762"/>
            <a:ext cx="9116037" cy="808038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defRPr>
            </a:lvl1pPr>
          </a:lstStyle>
          <a:p>
            <a:pPr lvl="1" algn="ctr"/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Powerflow Formulation Cont.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2288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2" name="Text Box 4"/>
          <p:cNvSpPr txBox="1">
            <a:spLocks noChangeArrowheads="1"/>
          </p:cNvSpPr>
          <p:nvPr/>
        </p:nvSpPr>
        <p:spPr bwMode="auto">
          <a:xfrm>
            <a:off x="304800" y="1143000"/>
            <a:ext cx="88392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Equating real and imaginary parts:</a:t>
            </a:r>
          </a:p>
        </p:txBody>
      </p:sp>
      <p:graphicFrame>
        <p:nvGraphicFramePr>
          <p:cNvPr id="17418" name="Object 10"/>
          <p:cNvGraphicFramePr>
            <a:graphicFrameLocks noChangeAspect="1"/>
          </p:cNvGraphicFramePr>
          <p:nvPr/>
        </p:nvGraphicFramePr>
        <p:xfrm>
          <a:off x="2616200" y="2247900"/>
          <a:ext cx="914400" cy="234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44" name="Equation" r:id="rId3" imgW="914400" imgH="235080" progId="Equation.DSMT4">
                  <p:embed/>
                </p:oleObj>
              </mc:Choice>
              <mc:Fallback>
                <p:oleObj name="Equation" r:id="rId3" imgW="914400" imgH="2350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16200" y="2247900"/>
                        <a:ext cx="914400" cy="234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424" name="Text Box 16"/>
          <p:cNvSpPr txBox="1">
            <a:spLocks noChangeArrowheads="1"/>
          </p:cNvSpPr>
          <p:nvPr/>
        </p:nvSpPr>
        <p:spPr bwMode="auto">
          <a:xfrm>
            <a:off x="302486" y="4800600"/>
            <a:ext cx="876531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In polar form: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3067158" y="1905000"/>
                <a:ext cx="2491323" cy="93262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2000">
                          <a:latin typeface="Times New Roman" pitchFamily="18" charset="0"/>
                          <a:cs typeface="Times New Roman" pitchFamily="18" charset="0"/>
                        </a:rPr>
                        <m:t> =</m:t>
                      </m:r>
                      <m:r>
                        <m:rPr>
                          <m:nor/>
                        </m:rPr>
                        <a:rPr lang="en-US" sz="2000">
                          <a:latin typeface="Times New Roman" pitchFamily="18" charset="0"/>
                          <a:cs typeface="Times New Roman" pitchFamily="18" charset="0"/>
                        </a:rPr>
                        <m:t>Re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∗</m:t>
                              </m:r>
                            </m:sup>
                          </m:sSubSup>
                          <m:nary>
                            <m:naryPr>
                              <m:chr m:val="∑"/>
                              <m:limLoc m:val="undOvr"/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𝑘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𝑖𝑘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</m:oMath>
                  </m:oMathPara>
                </a14:m>
                <a:endParaRPr lang="en-US" sz="20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7158" y="1905000"/>
                <a:ext cx="2491323" cy="932628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 Box 15"/>
          <p:cNvSpPr txBox="1">
            <a:spLocks noChangeArrowheads="1"/>
          </p:cNvSpPr>
          <p:nvPr/>
        </p:nvSpPr>
        <p:spPr bwMode="auto">
          <a:xfrm>
            <a:off x="8025858" y="2362200"/>
            <a:ext cx="61106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(14)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2961258" y="3505200"/>
                <a:ext cx="2829942" cy="93262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𝑄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2000">
                          <a:latin typeface="Times New Roman" pitchFamily="18" charset="0"/>
                          <a:cs typeface="Times New Roman" pitchFamily="18" charset="0"/>
                        </a:rPr>
                        <m:t> =</m:t>
                      </m:r>
                      <m:r>
                        <a:rPr lang="en-US" sz="2000" i="1">
                          <a:latin typeface="Cambria Math"/>
                        </a:rPr>
                        <m:t>−</m:t>
                      </m:r>
                      <m:r>
                        <m:rPr>
                          <m:nor/>
                        </m:rPr>
                        <a:rPr lang="en-US" sz="2000">
                          <a:latin typeface="Times New Roman" pitchFamily="18" charset="0"/>
                          <a:cs typeface="Times New Roman" pitchFamily="18" charset="0"/>
                        </a:rPr>
                        <m:t>Im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∗</m:t>
                              </m:r>
                            </m:sup>
                          </m:sSubSup>
                          <m:nary>
                            <m:naryPr>
                              <m:chr m:val="∑"/>
                              <m:limLoc m:val="undOvr"/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𝑘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𝑖𝑘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</m:oMath>
                  </m:oMathPara>
                </a14:m>
                <a:endParaRPr lang="en-US" sz="20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1258" y="3505200"/>
                <a:ext cx="2829942" cy="932628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 Box 15"/>
          <p:cNvSpPr txBox="1">
            <a:spLocks noChangeArrowheads="1"/>
          </p:cNvSpPr>
          <p:nvPr/>
        </p:nvSpPr>
        <p:spPr bwMode="auto">
          <a:xfrm>
            <a:off x="8039840" y="3821888"/>
            <a:ext cx="61106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(15)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0" y="5334000"/>
                <a:ext cx="9144000" cy="104400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dirty="0" smtClean="0"/>
                  <a:t>	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  <m:sSup>
                      <m:sSupPr>
                        <m:ctrlPr>
                          <a:rPr lang="en-US" sz="2000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/>
                          </a:rPr>
                          <m:t>𝑒</m:t>
                        </m:r>
                      </m:e>
                      <m:sup>
                        <m:r>
                          <a:rPr lang="en-US" sz="2000" i="1">
                            <a:latin typeface="Cambria Math"/>
                          </a:rPr>
                          <m:t>𝑗</m:t>
                        </m:r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𝛿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sup>
                    </m:sSup>
                  </m:oMath>
                </a14:m>
                <a:endParaRPr lang="en-US" sz="2000" i="1" dirty="0" smtClean="0"/>
              </a:p>
              <a:p>
                <a:endParaRPr lang="en-US" sz="2000" i="1" dirty="0" smtClean="0"/>
              </a:p>
              <a:p>
                <a:r>
                  <a:rPr lang="en-US" sz="2000" dirty="0" smtClean="0"/>
                  <a:t>	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𝑖𝑘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𝑖𝑘</m:t>
                            </m:r>
                          </m:sub>
                        </m:sSub>
                      </m:e>
                    </m:d>
                    <m:sSup>
                      <m:sSupPr>
                        <m:ctrlPr>
                          <a:rPr lang="en-US" sz="2000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/>
                          </a:rPr>
                          <m:t>𝑒</m:t>
                        </m:r>
                      </m:e>
                      <m:sup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𝑗</m:t>
                            </m:r>
                            <m:r>
                              <a:rPr lang="en-US" sz="2000" i="1">
                                <a:latin typeface="Cambria Math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𝑖𝑘</m:t>
                            </m:r>
                          </m:sub>
                        </m:sSub>
                      </m:sup>
                    </m:sSup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334000"/>
                <a:ext cx="9144000" cy="1044004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8077200" y="5634335"/>
            <a:ext cx="7986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(16)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F2AD4-BF72-49AE-BDB2-4EA763B65872}" type="slidenum">
              <a:rPr lang="en-US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pPr/>
              <a:t>19</a:t>
            </a:fld>
            <a:endParaRPr lang="en-US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27962" y="258762"/>
            <a:ext cx="9116037" cy="808038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defRPr>
            </a:lvl1pPr>
          </a:lstStyle>
          <a:p>
            <a:pPr lvl="1" algn="ctr"/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Powerflow Formulation Cont.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2242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24" grpId="0"/>
      <p:bldP spid="4" grpId="0"/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Module 3 Overview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Part 1 - </a:t>
            </a:r>
            <a:r>
              <a:rPr lang="en-US" dirty="0"/>
              <a:t>Review of Balanced Powerflow Techniques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Part 2 </a:t>
            </a:r>
            <a:r>
              <a:rPr lang="en-US" dirty="0"/>
              <a:t>- </a:t>
            </a:r>
            <a:r>
              <a:rPr lang="en-US" dirty="0" smtClean="0"/>
              <a:t>Forward </a:t>
            </a:r>
            <a:r>
              <a:rPr lang="en-US" dirty="0"/>
              <a:t>Backward Sweep (FBS) </a:t>
            </a:r>
            <a:r>
              <a:rPr lang="en-US" dirty="0" smtClean="0"/>
              <a:t>Method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Part 3 </a:t>
            </a:r>
            <a:r>
              <a:rPr lang="en-US" dirty="0"/>
              <a:t>- </a:t>
            </a:r>
            <a:r>
              <a:rPr lang="en-US" dirty="0" smtClean="0"/>
              <a:t>Three </a:t>
            </a:r>
            <a:r>
              <a:rPr lang="en-US" dirty="0"/>
              <a:t>Phase Current Injection (TCIM) Newton Raphson (NR) </a:t>
            </a:r>
            <a:r>
              <a:rPr lang="en-US" dirty="0" smtClean="0"/>
              <a:t>Method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7225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8"/>
          <p:cNvSpPr txBox="1">
            <a:spLocks noChangeArrowheads="1"/>
          </p:cNvSpPr>
          <p:nvPr/>
        </p:nvSpPr>
        <p:spPr bwMode="auto">
          <a:xfrm>
            <a:off x="381000" y="1371600"/>
            <a:ext cx="84582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Real and reactive power flows between lines can be calculated:</a:t>
            </a:r>
          </a:p>
        </p:txBody>
      </p:sp>
      <p:sp>
        <p:nvSpPr>
          <p:cNvPr id="5" name="Text Box 29"/>
          <p:cNvSpPr txBox="1">
            <a:spLocks noChangeArrowheads="1"/>
          </p:cNvSpPr>
          <p:nvPr/>
        </p:nvSpPr>
        <p:spPr bwMode="auto">
          <a:xfrm>
            <a:off x="8153400" y="2281535"/>
            <a:ext cx="61106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(17)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717987" y="1981200"/>
                <a:ext cx="7156332" cy="93262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2000">
                          <a:latin typeface="Times New Roman" pitchFamily="18" charset="0"/>
                          <a:cs typeface="Times New Roman" pitchFamily="18" charset="0"/>
                        </a:rPr>
                        <m:t> =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nary>
                        <m:naryPr>
                          <m:chr m:val="∑"/>
                          <m:limLoc m:val="undOvr"/>
                          <m:ctrlPr>
                            <a:rPr lang="en-US" sz="2000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/>
                            </a:rPr>
                            <m:t>𝑘</m:t>
                          </m:r>
                          <m:r>
                            <a:rPr lang="en-US" sz="2000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func>
                        <m:funcPr>
                          <m:ctrlPr>
                            <a:rPr lang="en-US" sz="2000" i="1">
                              <a:latin typeface="Cambria Math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sz="200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𝑖𝑘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n-US" sz="2000">
                              <a:latin typeface="Cambria Math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000" i="1">
                              <a:latin typeface="Cambria Math"/>
                            </a:rPr>
                            <m:t>     </m:t>
                          </m:r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  <m:r>
                            <a:rPr lang="en-US" sz="2000" i="1">
                              <a:latin typeface="Cambria Math"/>
                            </a:rPr>
                            <m:t>=1,2,…,</m:t>
                          </m:r>
                          <m:r>
                            <a:rPr lang="en-US" sz="2000" i="1">
                              <a:latin typeface="Cambria Math"/>
                            </a:rPr>
                            <m:t>𝑛</m:t>
                          </m:r>
                        </m:e>
                      </m:func>
                    </m:oMath>
                  </m:oMathPara>
                </a14:m>
                <a:endParaRPr lang="en-US" sz="20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987" y="1981200"/>
                <a:ext cx="7156332" cy="932628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 Box 30"/>
          <p:cNvSpPr txBox="1">
            <a:spLocks noChangeArrowheads="1"/>
          </p:cNvSpPr>
          <p:nvPr/>
        </p:nvSpPr>
        <p:spPr bwMode="auto">
          <a:xfrm>
            <a:off x="8141573" y="3352800"/>
            <a:ext cx="61106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(18)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413187" y="3124200"/>
                <a:ext cx="8197413" cy="124040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𝑄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2000">
                          <a:latin typeface="Times New Roman" pitchFamily="18" charset="0"/>
                          <a:cs typeface="Times New Roman" pitchFamily="18" charset="0"/>
                        </a:rPr>
                        <m:t> =</m:t>
                      </m:r>
                      <m:r>
                        <a:rPr lang="en-US" sz="2000" i="1">
                          <a:latin typeface="Cambria Math"/>
                        </a:rPr>
                        <m:t>−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nary>
                        <m:naryPr>
                          <m:chr m:val="∑"/>
                          <m:limLoc m:val="undOvr"/>
                          <m:ctrlPr>
                            <a:rPr lang="en-US" sz="2000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/>
                            </a:rPr>
                            <m:t>𝑘</m:t>
                          </m:r>
                          <m:r>
                            <a:rPr lang="en-US" sz="2000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func>
                        <m:funcPr>
                          <m:ctrlPr>
                            <a:rPr lang="en-US" sz="2000" i="1">
                              <a:latin typeface="Cambria Math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𝑖𝑘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latin typeface="Cambria Math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fName>
                        <m:e>
                          <m:r>
                            <a:rPr lang="en-US" sz="2000" i="1">
                              <a:latin typeface="Cambria Math"/>
                            </a:rPr>
                            <m:t>     </m:t>
                          </m:r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  <m:r>
                            <a:rPr lang="en-US" sz="2000" i="1">
                              <a:latin typeface="Cambria Math"/>
                            </a:rPr>
                            <m:t>=1,2,…,</m:t>
                          </m:r>
                          <m:r>
                            <a:rPr lang="en-US" sz="2000" i="1">
                              <a:latin typeface="Cambria Math"/>
                            </a:rPr>
                            <m:t>𝑛</m:t>
                          </m:r>
                        </m:e>
                      </m:func>
                    </m:oMath>
                  </m:oMathPara>
                </a14:m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/>
                </a:r>
                <a:br>
                  <a:rPr lang="en-US" sz="2000" dirty="0">
                    <a:latin typeface="Times New Roman" pitchFamily="18" charset="0"/>
                    <a:cs typeface="Times New Roman" pitchFamily="18" charset="0"/>
                  </a:rPr>
                </a:br>
                <a:endParaRPr lang="en-US" sz="20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187" y="3124200"/>
                <a:ext cx="8197413" cy="1240404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F2AD4-BF72-49AE-BDB2-4EA763B65872}" type="slidenum">
              <a:rPr lang="en-US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pPr/>
              <a:t>20</a:t>
            </a:fld>
            <a:endParaRPr lang="en-US" dirty="0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27962" y="258762"/>
            <a:ext cx="9116037" cy="808038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defRPr>
            </a:lvl1pPr>
          </a:lstStyle>
          <a:p>
            <a:pPr lvl="1" algn="ctr"/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Powerflow Formulation Cont.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Text Box 18"/>
          <p:cNvSpPr txBox="1">
            <a:spLocks noChangeArrowheads="1"/>
          </p:cNvSpPr>
          <p:nvPr/>
        </p:nvSpPr>
        <p:spPr bwMode="auto">
          <a:xfrm>
            <a:off x="381000" y="4338935"/>
            <a:ext cx="8458200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Because there are no energy storage elements, the complex power flows in (17) and (18) are equal to the power injections in (1)-(3).</a:t>
            </a: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endParaRPr lang="en-US" sz="2400" dirty="0">
              <a:solidFill>
                <a:srgbClr val="000000"/>
              </a:solidFill>
              <a:latin typeface="Times New Roman" pitchFamily="18" charset="0"/>
            </a:endParaRP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By relating these equations, the fundamental power flow equations are derived.</a:t>
            </a:r>
          </a:p>
        </p:txBody>
      </p:sp>
    </p:spTree>
    <p:extLst>
      <p:ext uri="{BB962C8B-B14F-4D97-AF65-F5344CB8AC3E}">
        <p14:creationId xmlns:p14="http://schemas.microsoft.com/office/powerpoint/2010/main" val="3401815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6" name="Text Box 4"/>
          <p:cNvSpPr txBox="1">
            <a:spLocks noChangeArrowheads="1"/>
          </p:cNvSpPr>
          <p:nvPr/>
        </p:nvSpPr>
        <p:spPr bwMode="auto">
          <a:xfrm>
            <a:off x="453585" y="3200400"/>
            <a:ext cx="8698105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Equations (19) and (20) represent 2</a:t>
            </a:r>
            <a:r>
              <a:rPr lang="en-US" sz="2000" i="1" dirty="0" smtClean="0">
                <a:solidFill>
                  <a:srgbClr val="000000"/>
                </a:solidFill>
                <a:latin typeface="Times New Roman" pitchFamily="18" charset="0"/>
              </a:rPr>
              <a:t>n</a:t>
            </a: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 power flow equations at </a:t>
            </a:r>
            <a:r>
              <a:rPr lang="en-US" sz="2000" i="1" dirty="0" smtClean="0">
                <a:solidFill>
                  <a:srgbClr val="000000"/>
                </a:solidFill>
                <a:latin typeface="Times New Roman" pitchFamily="18" charset="0"/>
              </a:rPr>
              <a:t>n</a:t>
            </a: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 buses of a power system (</a:t>
            </a:r>
            <a:r>
              <a:rPr lang="en-US" sz="2000" i="1" dirty="0" smtClean="0">
                <a:solidFill>
                  <a:srgbClr val="000000"/>
                </a:solidFill>
                <a:latin typeface="Times New Roman" pitchFamily="18" charset="0"/>
              </a:rPr>
              <a:t>n</a:t>
            </a: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 real power flow equations and </a:t>
            </a:r>
            <a:r>
              <a:rPr lang="en-US" sz="2000" i="1" dirty="0" smtClean="0">
                <a:solidFill>
                  <a:srgbClr val="000000"/>
                </a:solidFill>
                <a:latin typeface="Times New Roman" pitchFamily="18" charset="0"/>
              </a:rPr>
              <a:t>n</a:t>
            </a: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 reactive power flow equations).</a:t>
            </a:r>
            <a:endParaRPr lang="en-US" sz="2000" i="1" dirty="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437" name="Text Box 5"/>
              <p:cNvSpPr txBox="1">
                <a:spLocks noChangeArrowheads="1"/>
              </p:cNvSpPr>
              <p:nvPr/>
            </p:nvSpPr>
            <p:spPr bwMode="auto">
              <a:xfrm>
                <a:off x="457200" y="4435284"/>
                <a:ext cx="8686800" cy="70788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marL="342900" indent="-342900" fontAlgn="base">
                  <a:spcBef>
                    <a:spcPct val="0"/>
                  </a:spcBef>
                  <a:spcAft>
                    <a:spcPct val="0"/>
                  </a:spcAft>
                  <a:buFont typeface="Wingdings" pitchFamily="2" charset="2"/>
                  <a:buChar char="Ø"/>
                </a:pPr>
                <a:r>
                  <a:rPr lang="en-US" sz="20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Each bus is characterized by four variables;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𝑄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,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𝛿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, resulting in a total of 4</a:t>
                </a:r>
                <a:r>
                  <a:rPr lang="en-US" sz="2000" i="1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n </a:t>
                </a:r>
                <a:r>
                  <a:rPr lang="en-US" sz="20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variables.</a:t>
                </a:r>
              </a:p>
            </p:txBody>
          </p:sp>
        </mc:Choice>
        <mc:Fallback xmlns="">
          <p:sp>
            <p:nvSpPr>
              <p:cNvPr id="18437" name="Text 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57200" y="4435284"/>
                <a:ext cx="8686800" cy="707886"/>
              </a:xfrm>
              <a:prstGeom prst="rect">
                <a:avLst/>
              </a:prstGeom>
              <a:blipFill rotWithShape="1">
                <a:blip r:embed="rId2"/>
                <a:stretch>
                  <a:fillRect l="-561" t="-5172" b="-14655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440" name="Text Box 8"/>
          <p:cNvSpPr txBox="1">
            <a:spLocks noChangeArrowheads="1"/>
          </p:cNvSpPr>
          <p:nvPr/>
        </p:nvSpPr>
        <p:spPr bwMode="auto">
          <a:xfrm>
            <a:off x="445894" y="5295570"/>
            <a:ext cx="8698105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Equations (19) and (20) can be solved for 2</a:t>
            </a:r>
            <a:r>
              <a:rPr lang="en-US" sz="2000" i="1" dirty="0" smtClean="0">
                <a:solidFill>
                  <a:srgbClr val="000000"/>
                </a:solidFill>
                <a:latin typeface="Times New Roman" pitchFamily="18" charset="0"/>
              </a:rPr>
              <a:t>n </a:t>
            </a: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variables if the remaining 2</a:t>
            </a:r>
            <a:r>
              <a:rPr lang="en-US" sz="2000" i="1" dirty="0" smtClean="0">
                <a:solidFill>
                  <a:srgbClr val="000000"/>
                </a:solidFill>
                <a:latin typeface="Times New Roman" pitchFamily="18" charset="0"/>
              </a:rPr>
              <a:t>n </a:t>
            </a: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 variables are specified.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F2AD4-BF72-49AE-BDB2-4EA763B65872}" type="slidenum">
              <a:rPr lang="en-US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pPr/>
              <a:t>21</a:t>
            </a:fld>
            <a:endParaRPr lang="en-US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1" name="Title 1"/>
          <p:cNvSpPr txBox="1">
            <a:spLocks/>
          </p:cNvSpPr>
          <p:nvPr/>
        </p:nvSpPr>
        <p:spPr>
          <a:xfrm>
            <a:off x="27962" y="258762"/>
            <a:ext cx="9116037" cy="808038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defRPr>
            </a:lvl1pPr>
          </a:lstStyle>
          <a:p>
            <a:pPr lvl="1" algn="ctr"/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Powerflow Formulation Cont.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0" y="990600"/>
                <a:ext cx="7994532" cy="93262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2000">
                          <a:latin typeface="Times New Roman" pitchFamily="18" charset="0"/>
                          <a:cs typeface="Times New Roman" pitchFamily="18" charset="0"/>
                        </a:rPr>
                        <m:t> =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/>
                            </a:rPr>
                            <m:t>𝐺</m:t>
                          </m:r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2000" b="0" i="1" smtClean="0"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/>
                            </a:rPr>
                            <m:t>𝐷</m:t>
                          </m:r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2000" b="0" i="1" smtClean="0">
                          <a:latin typeface="Cambria Math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nary>
                        <m:naryPr>
                          <m:chr m:val="∑"/>
                          <m:limLoc m:val="undOvr"/>
                          <m:ctrlPr>
                            <a:rPr lang="en-US" sz="2000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/>
                            </a:rPr>
                            <m:t>𝑘</m:t>
                          </m:r>
                          <m:r>
                            <a:rPr lang="en-US" sz="2000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𝑌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𝑖𝑘</m:t>
                          </m:r>
                        </m:sub>
                      </m:sSub>
                      <m:func>
                        <m:funcPr>
                          <m:ctrlPr>
                            <a:rPr lang="en-US" sz="2000" i="1">
                              <a:latin typeface="Cambria Math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atin typeface="Cambria Math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000" i="1">
                              <a:latin typeface="Cambria Math"/>
                            </a:rPr>
                            <m:t>     </m:t>
                          </m:r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  <m:r>
                            <a:rPr lang="en-US" sz="2000" i="1">
                              <a:latin typeface="Cambria Math"/>
                            </a:rPr>
                            <m:t>=1,2,…,</m:t>
                          </m:r>
                          <m:r>
                            <a:rPr lang="en-US" sz="2000" i="1">
                              <a:latin typeface="Cambria Math"/>
                            </a:rPr>
                            <m:t>𝑛</m:t>
                          </m:r>
                        </m:e>
                      </m:func>
                    </m:oMath>
                  </m:oMathPara>
                </a14:m>
                <a:endParaRPr lang="en-US" sz="20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990600"/>
                <a:ext cx="7994532" cy="932628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0" y="1981200"/>
                <a:ext cx="8197413" cy="93262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𝑄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2000">
                          <a:latin typeface="Times New Roman" pitchFamily="18" charset="0"/>
                          <a:cs typeface="Times New Roman" pitchFamily="18" charset="0"/>
                        </a:rPr>
                        <m:t> =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𝑄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/>
                            </a:rPr>
                            <m:t>𝐺</m:t>
                          </m:r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2000" b="0" i="1" smtClean="0"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𝑄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/>
                            </a:rPr>
                            <m:t>𝐷</m:t>
                          </m:r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2000" b="0" i="1" smtClean="0">
                          <a:latin typeface="Cambria Math"/>
                        </a:rPr>
                        <m:t>=</m:t>
                      </m:r>
                      <m:r>
                        <a:rPr lang="en-US" sz="2000" i="1">
                          <a:latin typeface="Cambria Math"/>
                        </a:rPr>
                        <m:t>−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nary>
                        <m:naryPr>
                          <m:chr m:val="∑"/>
                          <m:limLoc m:val="undOvr"/>
                          <m:ctrlPr>
                            <a:rPr lang="en-US" sz="2000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/>
                            </a:rPr>
                            <m:t>𝑘</m:t>
                          </m:r>
                          <m:r>
                            <a:rPr lang="en-US" sz="2000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func>
                        <m:funcPr>
                          <m:ctrlPr>
                            <a:rPr lang="en-US" sz="2000" i="1">
                              <a:latin typeface="Cambria Math"/>
                            </a:rPr>
                          </m:ctrlPr>
                        </m:funcPr>
                        <m:fName>
                          <m:func>
                            <m:func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𝑖𝑘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latin typeface="Cambria Math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fName>
                        <m:e>
                          <m:r>
                            <a:rPr lang="en-US" sz="2000" i="1">
                              <a:latin typeface="Cambria Math"/>
                            </a:rPr>
                            <m:t>     </m:t>
                          </m:r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  <m:r>
                            <a:rPr lang="en-US" sz="2000" i="1">
                              <a:latin typeface="Cambria Math"/>
                            </a:rPr>
                            <m:t>=1,2,…,</m:t>
                          </m:r>
                          <m:r>
                            <a:rPr lang="en-US" sz="2000" i="1">
                              <a:latin typeface="Cambria Math"/>
                            </a:rPr>
                            <m:t>𝑛</m:t>
                          </m:r>
                        </m:e>
                      </m:func>
                    </m:oMath>
                  </m:oMathPara>
                </a14:m>
                <a:endParaRPr lang="en-US" sz="20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981200"/>
                <a:ext cx="8197413" cy="932628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 Box 4"/>
          <p:cNvSpPr txBox="1">
            <a:spLocks noChangeArrowheads="1"/>
          </p:cNvSpPr>
          <p:nvPr/>
        </p:nvSpPr>
        <p:spPr bwMode="auto">
          <a:xfrm>
            <a:off x="8065895" y="1226081"/>
            <a:ext cx="107810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(19)</a:t>
            </a:r>
            <a:endParaRPr lang="en-US" sz="2000" i="1" dirty="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24" name="Text Box 4"/>
          <p:cNvSpPr txBox="1">
            <a:spLocks noChangeArrowheads="1"/>
          </p:cNvSpPr>
          <p:nvPr/>
        </p:nvSpPr>
        <p:spPr bwMode="auto">
          <a:xfrm>
            <a:off x="8062266" y="2216681"/>
            <a:ext cx="107810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(20)</a:t>
            </a:r>
            <a:endParaRPr lang="en-US" sz="2000" i="1" dirty="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4342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6" grpId="0"/>
      <p:bldP spid="18437" grpId="0"/>
      <p:bldP spid="1844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Box 9"/>
          <p:cNvSpPr txBox="1">
            <a:spLocks noChangeArrowheads="1"/>
          </p:cNvSpPr>
          <p:nvPr/>
        </p:nvSpPr>
        <p:spPr bwMode="auto">
          <a:xfrm>
            <a:off x="522863" y="1303870"/>
            <a:ext cx="8468738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Practical considerations allow a power system analyst to fix </a:t>
            </a:r>
            <a:r>
              <a:rPr lang="en-US" sz="2000" i="1" dirty="0" smtClean="0">
                <a:solidFill>
                  <a:srgbClr val="000000"/>
                </a:solidFill>
                <a:latin typeface="Times New Roman" pitchFamily="18" charset="0"/>
              </a:rPr>
              <a:t>a priori </a:t>
            </a: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two variables at each bus.</a:t>
            </a:r>
          </a:p>
        </p:txBody>
      </p:sp>
      <p:sp>
        <p:nvSpPr>
          <p:cNvPr id="14" name="Text Box 10"/>
          <p:cNvSpPr txBox="1">
            <a:spLocks noChangeArrowheads="1"/>
          </p:cNvSpPr>
          <p:nvPr/>
        </p:nvSpPr>
        <p:spPr bwMode="auto">
          <a:xfrm>
            <a:off x="534449" y="2269072"/>
            <a:ext cx="8518396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The solution for the remaining 2</a:t>
            </a:r>
            <a:r>
              <a:rPr lang="en-US" sz="2000" i="1" dirty="0" smtClean="0">
                <a:solidFill>
                  <a:srgbClr val="000000"/>
                </a:solidFill>
                <a:latin typeface="Times New Roman" pitchFamily="18" charset="0"/>
              </a:rPr>
              <a:t>n</a:t>
            </a: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 bus variables is obtained by iterative numerical techniques.</a:t>
            </a:r>
          </a:p>
        </p:txBody>
      </p:sp>
      <p:sp>
        <p:nvSpPr>
          <p:cNvPr id="17" name="Rectangle 16"/>
          <p:cNvSpPr/>
          <p:nvPr/>
        </p:nvSpPr>
        <p:spPr>
          <a:xfrm>
            <a:off x="530032" y="3280614"/>
            <a:ext cx="844799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Depending upon which two variables are specified, the buses are classified into three categories – PQ Buses (Load Buses), PV Buses (Generator Buses), Slack or Reference Bus.</a:t>
            </a:r>
            <a:endParaRPr lang="en-US" sz="20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/>
              <p:cNvSpPr/>
              <p:nvPr/>
            </p:nvSpPr>
            <p:spPr>
              <a:xfrm>
                <a:off x="989089" y="4653317"/>
                <a:ext cx="7988939" cy="43152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 fontAlgn="base">
                  <a:spcBef>
                    <a:spcPct val="0"/>
                  </a:spcBef>
                  <a:spcAft>
                    <a:spcPct val="0"/>
                  </a:spcAft>
                  <a:buFont typeface="Wingdings" pitchFamily="2" charset="2"/>
                  <a:buChar char="Ø"/>
                </a:pPr>
                <a:r>
                  <a:rPr lang="en-US" sz="20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 Slack bus (ref. bus) - Voltage </a:t>
                </a:r>
                <a:r>
                  <a:rPr lang="en-US" sz="2000" dirty="0">
                    <a:solidFill>
                      <a:srgbClr val="000000"/>
                    </a:solidFill>
                    <a:latin typeface="Times New Roman" pitchFamily="18" charset="0"/>
                  </a:rPr>
                  <a:t>magnitude and </a:t>
                </a:r>
                <a:r>
                  <a:rPr lang="en-US" sz="20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angle known :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Times New Roman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𝛿</m:t>
                        </m:r>
                      </m:e>
                      <m:sub>
                        <m:eqArr>
                          <m:eqArr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eqArrPr>
                          <m:e>
                            <m:r>
                              <a:rPr lang="en-US" sz="2000" b="0" i="1" smtClean="0">
                                <a:latin typeface="Cambria Math"/>
                              </a:rPr>
                              <m:t>𝑖</m:t>
                            </m:r>
                          </m:e>
                          <m:e>
                            <m:r>
                              <a:rPr lang="en-US" sz="2000" b="0" i="1" smtClean="0">
                                <a:latin typeface="Cambria Math"/>
                              </a:rPr>
                              <m:t>  </m:t>
                            </m:r>
                          </m:e>
                        </m:eqArr>
                      </m:sub>
                    </m:sSub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31" name="Rectangle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9089" y="4653317"/>
                <a:ext cx="7988939" cy="431528"/>
              </a:xfrm>
              <a:prstGeom prst="rect">
                <a:avLst/>
              </a:prstGeom>
              <a:blipFill rotWithShape="1">
                <a:blip r:embed="rId2"/>
                <a:stretch>
                  <a:fillRect l="-610" t="-7042" b="-169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/>
              <p:cNvSpPr/>
              <p:nvPr/>
            </p:nvSpPr>
            <p:spPr>
              <a:xfrm>
                <a:off x="990599" y="5300023"/>
                <a:ext cx="8001155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 fontAlgn="base">
                  <a:spcBef>
                    <a:spcPct val="0"/>
                  </a:spcBef>
                  <a:spcAft>
                    <a:spcPct val="0"/>
                  </a:spcAft>
                  <a:buFont typeface="Wingdings" pitchFamily="2" charset="2"/>
                  <a:buChar char="Ø"/>
                </a:pPr>
                <a:r>
                  <a:rPr lang="en-US" sz="20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PV Bus : real </a:t>
                </a:r>
                <a:r>
                  <a:rPr lang="en-US" sz="2000" dirty="0">
                    <a:solidFill>
                      <a:srgbClr val="000000"/>
                    </a:solidFill>
                    <a:latin typeface="Times New Roman" pitchFamily="18" charset="0"/>
                  </a:rPr>
                  <a:t>power and voltage magnitude </a:t>
                </a:r>
                <a:r>
                  <a:rPr lang="en-US" sz="20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known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Times New Roman" pitchFamily="18" charset="0"/>
                  </a:rPr>
                  <a:t>,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32" name="Rectangle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599" y="5300023"/>
                <a:ext cx="8001155" cy="400110"/>
              </a:xfrm>
              <a:prstGeom prst="rect">
                <a:avLst/>
              </a:prstGeom>
              <a:blipFill rotWithShape="1">
                <a:blip r:embed="rId3"/>
                <a:stretch>
                  <a:fillRect l="-609" t="-9091" b="-24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/>
              <p:cNvSpPr/>
              <p:nvPr/>
            </p:nvSpPr>
            <p:spPr>
              <a:xfrm>
                <a:off x="983047" y="5939495"/>
                <a:ext cx="8008553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 fontAlgn="base">
                  <a:spcBef>
                    <a:spcPct val="0"/>
                  </a:spcBef>
                  <a:spcAft>
                    <a:spcPct val="0"/>
                  </a:spcAft>
                  <a:buFont typeface="Wingdings" pitchFamily="2" charset="2"/>
                  <a:buChar char="Ø"/>
                </a:pPr>
                <a:r>
                  <a:rPr lang="en-US" sz="20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PQ Bus : real </a:t>
                </a:r>
                <a:r>
                  <a:rPr lang="en-US" sz="2000" dirty="0">
                    <a:solidFill>
                      <a:srgbClr val="000000"/>
                    </a:solidFill>
                    <a:latin typeface="Times New Roman" pitchFamily="18" charset="0"/>
                  </a:rPr>
                  <a:t>and reactive powers </a:t>
                </a:r>
                <a:r>
                  <a:rPr lang="en-US" sz="20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known :</a:t>
                </a:r>
                <a:r>
                  <a:rPr lang="en-US" sz="2000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Times New Roman" pitchFamily="18" charset="0"/>
                  </a:rPr>
                  <a:t>,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𝑄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33" name="Rectangle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047" y="5939495"/>
                <a:ext cx="8008553" cy="400110"/>
              </a:xfrm>
              <a:prstGeom prst="rect">
                <a:avLst/>
              </a:prstGeom>
              <a:blipFill rotWithShape="1">
                <a:blip r:embed="rId4"/>
                <a:stretch>
                  <a:fillRect l="-609" t="-9091" b="-24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F2AD4-BF72-49AE-BDB2-4EA763B65872}" type="slidenum">
              <a:rPr lang="en-US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pPr/>
              <a:t>22</a:t>
            </a:fld>
            <a:endParaRPr lang="en-US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27962" y="258762"/>
            <a:ext cx="9116037" cy="808038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defRPr>
            </a:lvl1pPr>
          </a:lstStyle>
          <a:p>
            <a:pPr lvl="1" algn="ctr"/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Powerflow Considerations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5463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31" grpId="0"/>
      <p:bldP spid="32" grpId="0"/>
      <p:bldP spid="3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2" name="Text Box 4"/>
          <p:cNvSpPr txBox="1">
            <a:spLocks noChangeArrowheads="1"/>
          </p:cNvSpPr>
          <p:nvPr/>
        </p:nvSpPr>
        <p:spPr bwMode="auto">
          <a:xfrm>
            <a:off x="381000" y="1066800"/>
            <a:ext cx="8735037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When we solve the power flow problem, all the variables must lie within practical limits. </a:t>
            </a: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endParaRPr lang="en-US" sz="2400" dirty="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533" name="Text Box 5"/>
              <p:cNvSpPr txBox="1">
                <a:spLocks noChangeArrowheads="1"/>
              </p:cNvSpPr>
              <p:nvPr/>
            </p:nvSpPr>
            <p:spPr bwMode="auto">
              <a:xfrm>
                <a:off x="381000" y="1900824"/>
                <a:ext cx="8707074" cy="4001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>
                <a:lvl1pPr marL="371475" indent="-371475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828675" indent="-371475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285875" indent="-371475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743075" indent="-371475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200275" indent="-371475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657475" indent="-371475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3114675" indent="-371475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571875" indent="-371475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4029075" indent="-371475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FontTx/>
                  <a:buAutoNum type="romanLcParenBoth"/>
                </a:pPr>
                <a:r>
                  <a:rPr lang="en-US" sz="20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Voltage magnitude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 must satisfy the inequality:		</a:t>
                </a:r>
              </a:p>
            </p:txBody>
          </p:sp>
        </mc:Choice>
        <mc:Fallback xmlns="">
          <p:sp>
            <p:nvSpPr>
              <p:cNvPr id="22533" name="Text 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81000" y="1900824"/>
                <a:ext cx="8707074" cy="400110"/>
              </a:xfrm>
              <a:prstGeom prst="rect">
                <a:avLst/>
              </a:prstGeom>
              <a:blipFill rotWithShape="1">
                <a:blip r:embed="rId2"/>
                <a:stretch>
                  <a:fillRect l="-630" t="-7692" b="-27692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540" name="Text Box 12"/>
          <p:cNvSpPr txBox="1">
            <a:spLocks noChangeArrowheads="1"/>
          </p:cNvSpPr>
          <p:nvPr/>
        </p:nvSpPr>
        <p:spPr bwMode="auto">
          <a:xfrm>
            <a:off x="7923335" y="2510135"/>
            <a:ext cx="61106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(19)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2286000" y="2438400"/>
                <a:ext cx="2892267" cy="4188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m:rPr>
                            <m:nor/>
                          </m:rPr>
                          <a:rPr lang="en-US" sz="2000">
                            <a:latin typeface="Times New Roman" pitchFamily="18" charset="0"/>
                            <a:cs typeface="Times New Roman" pitchFamily="18" charset="0"/>
                          </a:rPr>
                          <m:t>min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≤</m:t>
                    </m:r>
                    <m:d>
                      <m:dPr>
                        <m:begChr m:val="|"/>
                        <m:endChr m:val="|"/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000" i="1">
                        <a:latin typeface="Cambria Math"/>
                      </a:rPr>
                      <m:t>≤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m:rPr>
                            <m:nor/>
                          </m:rPr>
                          <a:rPr lang="en-US" sz="2000">
                            <a:latin typeface="Times New Roman" pitchFamily="18" charset="0"/>
                            <a:cs typeface="Times New Roman" pitchFamily="18" charset="0"/>
                          </a:rPr>
                          <m:t>max</m:t>
                        </m:r>
                      </m:sub>
                    </m:sSub>
                  </m:oMath>
                </a14:m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0" y="2438400"/>
                <a:ext cx="2892267" cy="418897"/>
              </a:xfrm>
              <a:prstGeom prst="rect">
                <a:avLst/>
              </a:prstGeom>
              <a:blipFill rotWithShape="1">
                <a:blip r:embed="rId3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 Box 13"/>
              <p:cNvSpPr txBox="1">
                <a:spLocks noChangeArrowheads="1"/>
              </p:cNvSpPr>
              <p:nvPr/>
            </p:nvSpPr>
            <p:spPr bwMode="auto">
              <a:xfrm>
                <a:off x="384048" y="3048000"/>
                <a:ext cx="8735036" cy="101566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0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(ii) Certain of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𝛿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’s  must satisfy the inequality constraint:</a:t>
                </a:r>
                <a:endParaRPr lang="en-US" sz="2000" dirty="0">
                  <a:solidFill>
                    <a:srgbClr val="000000"/>
                  </a:solidFill>
                  <a:latin typeface="Times New Roman" pitchFamily="18" charset="0"/>
                </a:endParaRPr>
              </a:p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0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			 </a:t>
                </a:r>
              </a:p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000" dirty="0">
                    <a:solidFill>
                      <a:srgbClr val="000000"/>
                    </a:solidFill>
                    <a:latin typeface="Times New Roman" pitchFamily="18" charset="0"/>
                  </a:rPr>
                  <a:t>	</a:t>
                </a:r>
                <a:r>
                  <a:rPr lang="en-US" sz="20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	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𝛿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>
                            <a:latin typeface="Cambria Math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𝛿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sz="2000" i="1">
                        <a:latin typeface="Cambria Math"/>
                      </a:rPr>
                      <m:t>≤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𝛿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000" i="1">
                                <a:latin typeface="Cambria Math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𝛿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m:rPr>
                            <m:nor/>
                          </m:rPr>
                          <a:rPr lang="en-US" sz="2000">
                            <a:latin typeface="Times New Roman" pitchFamily="18" charset="0"/>
                            <a:cs typeface="Times New Roman" pitchFamily="18" charset="0"/>
                          </a:rPr>
                          <m:t>max</m:t>
                        </m:r>
                      </m:sub>
                    </m:sSub>
                  </m:oMath>
                </a14:m>
                <a:endParaRPr lang="en-US" sz="2000" dirty="0" smtClean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8" name="Text 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84048" y="3048000"/>
                <a:ext cx="8735036" cy="1015663"/>
              </a:xfrm>
              <a:prstGeom prst="rect">
                <a:avLst/>
              </a:prstGeom>
              <a:blipFill rotWithShape="1">
                <a:blip r:embed="rId4"/>
                <a:stretch>
                  <a:fillRect l="-698" t="-2994" b="-599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 Box 15"/>
          <p:cNvSpPr txBox="1">
            <a:spLocks noChangeArrowheads="1"/>
          </p:cNvSpPr>
          <p:nvPr/>
        </p:nvSpPr>
        <p:spPr bwMode="auto">
          <a:xfrm>
            <a:off x="7889403" y="3733800"/>
            <a:ext cx="61106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(20)</a:t>
            </a:r>
          </a:p>
        </p:txBody>
      </p:sp>
      <p:sp>
        <p:nvSpPr>
          <p:cNvPr id="10" name="Text Box 18"/>
          <p:cNvSpPr txBox="1">
            <a:spLocks noChangeArrowheads="1"/>
          </p:cNvSpPr>
          <p:nvPr/>
        </p:nvSpPr>
        <p:spPr bwMode="auto">
          <a:xfrm>
            <a:off x="382168" y="4191000"/>
            <a:ext cx="876183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457200" indent="-457200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(iii) Physical limitations on the generators, </a:t>
            </a:r>
            <a:r>
              <a:rPr lang="en-US" sz="2000" i="1" dirty="0" err="1" smtClean="0">
                <a:solidFill>
                  <a:srgbClr val="000000"/>
                </a:solidFill>
                <a:latin typeface="Times New Roman" pitchFamily="18" charset="0"/>
              </a:rPr>
              <a:t>P</a:t>
            </a:r>
            <a:r>
              <a:rPr lang="en-US" sz="2000" i="1" baseline="-25000" dirty="0" err="1" smtClean="0">
                <a:solidFill>
                  <a:srgbClr val="000000"/>
                </a:solidFill>
                <a:latin typeface="Times New Roman" pitchFamily="18" charset="0"/>
              </a:rPr>
              <a:t>Gi</a:t>
            </a:r>
            <a:r>
              <a:rPr lang="en-US" sz="2000" i="1" dirty="0" smtClean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and </a:t>
            </a:r>
            <a:r>
              <a:rPr lang="en-US" sz="2000" i="1" dirty="0" err="1" smtClean="0">
                <a:solidFill>
                  <a:srgbClr val="000000"/>
                </a:solidFill>
                <a:latin typeface="Times New Roman" pitchFamily="18" charset="0"/>
              </a:rPr>
              <a:t>Q</a:t>
            </a:r>
            <a:r>
              <a:rPr lang="en-US" sz="2000" i="1" baseline="-25000" dirty="0" err="1" smtClean="0">
                <a:solidFill>
                  <a:srgbClr val="000000"/>
                </a:solidFill>
                <a:latin typeface="Times New Roman" pitchFamily="18" charset="0"/>
              </a:rPr>
              <a:t>Gi</a:t>
            </a:r>
            <a:r>
              <a:rPr lang="en-US" sz="2000" i="1" dirty="0" smtClean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are constrained as follows: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2116534" y="4876800"/>
                <a:ext cx="2868541" cy="4440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𝐺𝑖</m:t>
                          </m:r>
                          <m:r>
                            <a:rPr lang="en-US" sz="2000" i="1">
                              <a:latin typeface="Cambria Math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en-US" sz="2000">
                              <a:latin typeface="Times New Roman" pitchFamily="18" charset="0"/>
                              <a:cs typeface="Times New Roman" pitchFamily="18" charset="0"/>
                            </a:rPr>
                            <m:t>min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≤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𝐺𝑖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≤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𝐺𝑖</m:t>
                          </m:r>
                          <m:r>
                            <a:rPr lang="en-US" sz="2000" i="1">
                              <a:latin typeface="Cambria Math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en-US" sz="2000">
                              <a:latin typeface="Times New Roman" pitchFamily="18" charset="0"/>
                              <a:cs typeface="Times New Roman" pitchFamily="18" charset="0"/>
                            </a:rPr>
                            <m:t>max</m:t>
                          </m:r>
                        </m:sub>
                      </m:sSub>
                    </m:oMath>
                  </m:oMathPara>
                </a14:m>
                <a:endParaRPr lang="en-US" sz="20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6534" y="4876800"/>
                <a:ext cx="2868541" cy="444096"/>
              </a:xfrm>
              <a:prstGeom prst="rect">
                <a:avLst/>
              </a:prstGeom>
              <a:blipFill rotWithShape="1">
                <a:blip r:embed="rId5"/>
                <a:stretch>
                  <a:fillRect b="-27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2078520" y="5717338"/>
                <a:ext cx="2950680" cy="4440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𝑄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𝐺𝑖</m:t>
                          </m:r>
                          <m:r>
                            <a:rPr lang="en-US" sz="2000" i="1">
                              <a:latin typeface="Cambria Math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en-US" sz="2000">
                              <a:latin typeface="Times New Roman" pitchFamily="18" charset="0"/>
                              <a:cs typeface="Times New Roman" pitchFamily="18" charset="0"/>
                            </a:rPr>
                            <m:t>min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≤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𝑄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𝐺𝑖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≤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𝑄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𝐺𝑖</m:t>
                          </m:r>
                          <m:r>
                            <a:rPr lang="en-US" sz="2000" i="1">
                              <a:latin typeface="Cambria Math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en-US" sz="2000">
                              <a:latin typeface="Times New Roman" pitchFamily="18" charset="0"/>
                              <a:cs typeface="Times New Roman" pitchFamily="18" charset="0"/>
                            </a:rPr>
                            <m:t>max</m:t>
                          </m:r>
                        </m:sub>
                      </m:sSub>
                    </m:oMath>
                  </m:oMathPara>
                </a14:m>
                <a:endParaRPr lang="en-US" sz="20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8520" y="5717338"/>
                <a:ext cx="2950680" cy="444096"/>
              </a:xfrm>
              <a:prstGeom prst="rect">
                <a:avLst/>
              </a:prstGeom>
              <a:blipFill rotWithShape="1">
                <a:blip r:embed="rId6"/>
                <a:stretch>
                  <a:fillRect b="-27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 Box 20"/>
          <p:cNvSpPr txBox="1">
            <a:spLocks noChangeArrowheads="1"/>
          </p:cNvSpPr>
          <p:nvPr/>
        </p:nvSpPr>
        <p:spPr bwMode="auto">
          <a:xfrm>
            <a:off x="7889403" y="4891088"/>
            <a:ext cx="61106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(21)</a:t>
            </a:r>
          </a:p>
        </p:txBody>
      </p:sp>
      <p:sp>
        <p:nvSpPr>
          <p:cNvPr id="14" name="Text Box 21"/>
          <p:cNvSpPr txBox="1">
            <a:spLocks noChangeArrowheads="1"/>
          </p:cNvSpPr>
          <p:nvPr/>
        </p:nvSpPr>
        <p:spPr bwMode="auto">
          <a:xfrm>
            <a:off x="7877576" y="5786735"/>
            <a:ext cx="61106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(22)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F2AD4-BF72-49AE-BDB2-4EA763B65872}" type="slidenum">
              <a:rPr lang="en-US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pPr/>
              <a:t>23</a:t>
            </a:fld>
            <a:endParaRPr lang="en-US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27962" y="258762"/>
            <a:ext cx="9116037" cy="808038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defRPr>
            </a:lvl1pPr>
          </a:lstStyle>
          <a:p>
            <a:pPr lvl="1" algn="ctr"/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Powerflow Considerations</a:t>
            </a:r>
          </a:p>
        </p:txBody>
      </p:sp>
    </p:spTree>
    <p:extLst>
      <p:ext uri="{BB962C8B-B14F-4D97-AF65-F5344CB8AC3E}">
        <p14:creationId xmlns:p14="http://schemas.microsoft.com/office/powerpoint/2010/main" val="1666502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33" grpId="0"/>
      <p:bldP spid="22540" grpId="0"/>
      <p:bldP spid="2" grpId="0"/>
      <p:bldP spid="8" grpId="0"/>
      <p:bldP spid="9" grpId="0"/>
      <p:bldP spid="10" grpId="0"/>
      <p:bldP spid="11" grpId="0"/>
      <p:bldP spid="12" grpId="0"/>
      <p:bldP spid="13" grpId="0"/>
      <p:bldP spid="1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2" name="Text Box 6"/>
          <p:cNvSpPr txBox="1">
            <a:spLocks noChangeArrowheads="1"/>
          </p:cNvSpPr>
          <p:nvPr/>
        </p:nvSpPr>
        <p:spPr bwMode="auto">
          <a:xfrm>
            <a:off x="4708525" y="876300"/>
            <a:ext cx="184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24580" name="Text Box 4"/>
          <p:cNvSpPr txBox="1">
            <a:spLocks noChangeArrowheads="1"/>
          </p:cNvSpPr>
          <p:nvPr/>
        </p:nvSpPr>
        <p:spPr bwMode="auto">
          <a:xfrm>
            <a:off x="304799" y="1295400"/>
            <a:ext cx="8839199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The total generation of real and reactive power must equal the total load demand plus losses, i.e.,</a:t>
            </a:r>
          </a:p>
        </p:txBody>
      </p:sp>
      <p:sp>
        <p:nvSpPr>
          <p:cNvPr id="24586" name="Text Box 10"/>
          <p:cNvSpPr txBox="1">
            <a:spLocks noChangeArrowheads="1"/>
          </p:cNvSpPr>
          <p:nvPr/>
        </p:nvSpPr>
        <p:spPr bwMode="auto">
          <a:xfrm>
            <a:off x="304801" y="5486400"/>
            <a:ext cx="883919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where </a:t>
            </a:r>
            <a:r>
              <a:rPr lang="en-US" sz="2400" i="1" dirty="0" smtClean="0">
                <a:solidFill>
                  <a:srgbClr val="000000"/>
                </a:solidFill>
                <a:latin typeface="Times New Roman" pitchFamily="18" charset="0"/>
              </a:rPr>
              <a:t>P</a:t>
            </a:r>
            <a:r>
              <a:rPr lang="en-US" sz="2400" i="1" baseline="-25000" dirty="0" smtClean="0">
                <a:solidFill>
                  <a:srgbClr val="000000"/>
                </a:solidFill>
                <a:latin typeface="Times New Roman" pitchFamily="18" charset="0"/>
              </a:rPr>
              <a:t>L</a:t>
            </a:r>
            <a:r>
              <a:rPr lang="en-US" sz="2400" i="1" dirty="0" smtClean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and </a:t>
            </a:r>
            <a:r>
              <a:rPr lang="en-US" sz="2400" i="1" dirty="0" smtClean="0">
                <a:solidFill>
                  <a:srgbClr val="000000"/>
                </a:solidFill>
                <a:latin typeface="Times New Roman" pitchFamily="18" charset="0"/>
              </a:rPr>
              <a:t>Q</a:t>
            </a:r>
            <a:r>
              <a:rPr lang="en-US" sz="2400" i="1" baseline="-25000" dirty="0" smtClean="0">
                <a:solidFill>
                  <a:srgbClr val="000000"/>
                </a:solidFill>
                <a:latin typeface="Times New Roman" pitchFamily="18" charset="0"/>
              </a:rPr>
              <a:t>L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 are system real and reactive power loss, respectively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F2AD4-BF72-49AE-BDB2-4EA763B65872}" type="slidenum">
              <a:rPr lang="en-US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pPr/>
              <a:t>24</a:t>
            </a:fld>
            <a:endParaRPr lang="en-US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27962" y="334962"/>
            <a:ext cx="9116037" cy="808038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defRPr>
            </a:lvl1pPr>
          </a:lstStyle>
          <a:p>
            <a:pPr lvl="1" algn="ctr"/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Powerflow Considerations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3022583" y="2679591"/>
                <a:ext cx="2582822" cy="8392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en-US" sz="2000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𝐺𝑖</m:t>
                              </m:r>
                            </m:sub>
                          </m:sSub>
                        </m:e>
                      </m:nary>
                      <m:r>
                        <a:rPr lang="en-US" sz="2000" i="1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en-US" sz="2000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𝐷𝑖</m:t>
                              </m:r>
                            </m:sub>
                          </m:sSub>
                          <m:r>
                            <a:rPr lang="en-US" sz="2000" i="1">
                              <a:latin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𝐿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2583" y="2679591"/>
                <a:ext cx="2582822" cy="839269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2971800" y="3885131"/>
                <a:ext cx="2684389" cy="8392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en-US" sz="2000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𝐺𝑖</m:t>
                              </m:r>
                            </m:sub>
                          </m:sSub>
                        </m:e>
                      </m:nary>
                      <m:r>
                        <a:rPr lang="en-US" sz="2000" i="1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en-US" sz="2000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𝐷𝑖</m:t>
                              </m:r>
                            </m:sub>
                          </m:sSub>
                          <m:r>
                            <a:rPr lang="en-US" sz="2000" i="1">
                              <a:latin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𝐿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1800" y="3885131"/>
                <a:ext cx="2684389" cy="839269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 Box 7"/>
          <p:cNvSpPr txBox="1">
            <a:spLocks noChangeArrowheads="1"/>
          </p:cNvSpPr>
          <p:nvPr/>
        </p:nvSpPr>
        <p:spPr bwMode="auto">
          <a:xfrm>
            <a:off x="8305800" y="2899170"/>
            <a:ext cx="61106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(23)</a:t>
            </a:r>
          </a:p>
        </p:txBody>
      </p:sp>
      <p:sp>
        <p:nvSpPr>
          <p:cNvPr id="16" name="Text Box 8"/>
          <p:cNvSpPr txBox="1">
            <a:spLocks noChangeArrowheads="1"/>
          </p:cNvSpPr>
          <p:nvPr/>
        </p:nvSpPr>
        <p:spPr bwMode="auto">
          <a:xfrm>
            <a:off x="8305799" y="4104710"/>
            <a:ext cx="61106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(24)</a:t>
            </a:r>
          </a:p>
        </p:txBody>
      </p:sp>
    </p:spTree>
    <p:extLst>
      <p:ext uri="{BB962C8B-B14F-4D97-AF65-F5344CB8AC3E}">
        <p14:creationId xmlns:p14="http://schemas.microsoft.com/office/powerpoint/2010/main" val="935695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74638"/>
            <a:ext cx="8686800" cy="1143000"/>
          </a:xfrm>
        </p:spPr>
        <p:txBody>
          <a:bodyPr/>
          <a:lstStyle/>
          <a:p>
            <a:r>
              <a:rPr lang="en-US" dirty="0" smtClean="0"/>
              <a:t>Power Flow Solution Techniques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Once the non-linear power flow problem is properly formulated it is necessary to solve the equations.</a:t>
            </a:r>
          </a:p>
          <a:p>
            <a:endParaRPr lang="en-US" dirty="0"/>
          </a:p>
          <a:p>
            <a:r>
              <a:rPr lang="en-US" dirty="0" smtClean="0"/>
              <a:t>Since the problem is highly non-linear and an analytic solution is not readily available, iterative solver are commonly used. </a:t>
            </a:r>
          </a:p>
          <a:p>
            <a:endParaRPr lang="en-US" dirty="0"/>
          </a:p>
          <a:p>
            <a:r>
              <a:rPr lang="en-US" dirty="0" smtClean="0"/>
              <a:t>The following sections will examine some of the most common solution techniques.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47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Flow Solution Techniques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u="sng" dirty="0"/>
              <a:t>Review of balanced power </a:t>
            </a:r>
            <a:r>
              <a:rPr lang="en-US" u="sng" dirty="0" smtClean="0"/>
              <a:t>flow</a:t>
            </a:r>
          </a:p>
          <a:p>
            <a:pPr lvl="1"/>
            <a:r>
              <a:rPr lang="en-US" sz="2400" b="1" u="sng" dirty="0"/>
              <a:t>Gauss </a:t>
            </a:r>
            <a:r>
              <a:rPr lang="en-US" sz="2400" b="1" u="sng" dirty="0" smtClean="0"/>
              <a:t>Iterative Technique</a:t>
            </a:r>
            <a:endParaRPr lang="en-US" sz="2400" b="1" u="sng" dirty="0"/>
          </a:p>
          <a:p>
            <a:pPr lvl="1"/>
            <a:r>
              <a:rPr lang="en-US" sz="2400" dirty="0"/>
              <a:t>Gauss-Seidel Iterative </a:t>
            </a:r>
            <a:r>
              <a:rPr lang="en-US" sz="2400" dirty="0" smtClean="0"/>
              <a:t>Technique </a:t>
            </a:r>
          </a:p>
          <a:p>
            <a:pPr lvl="1"/>
            <a:r>
              <a:rPr lang="en-US" sz="2400" dirty="0" smtClean="0"/>
              <a:t>Newton </a:t>
            </a:r>
            <a:r>
              <a:rPr lang="en-US" sz="2400" dirty="0"/>
              <a:t>Raphson</a:t>
            </a:r>
          </a:p>
          <a:p>
            <a:pPr lvl="1"/>
            <a:r>
              <a:rPr lang="en-US" sz="2400" dirty="0"/>
              <a:t>Fast Decoupled </a:t>
            </a:r>
          </a:p>
          <a:p>
            <a:pPr lvl="1"/>
            <a:r>
              <a:rPr lang="en-US" sz="2400" dirty="0"/>
              <a:t>DC Power Flow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412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38200"/>
          </a:xfrm>
        </p:spPr>
        <p:txBody>
          <a:bodyPr/>
          <a:lstStyle/>
          <a:p>
            <a:pPr lvl="1" algn="ctr"/>
            <a:r>
              <a:rPr lang="en-US" sz="3200" kern="1200" dirty="0"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Gauss</a:t>
            </a:r>
            <a:r>
              <a:rPr lang="en-US" sz="2400" dirty="0" smtClean="0"/>
              <a:t> </a:t>
            </a:r>
            <a:r>
              <a:rPr lang="en-US" sz="3200" kern="1200" dirty="0"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Iterative Technique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81000" y="1066800"/>
                <a:ext cx="8763000" cy="5791200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Given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, </m:t>
                        </m:r>
                        <m:r>
                          <a:rPr lang="en-US" b="0" i="1" smtClean="0"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dirty="0" smtClean="0"/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 smtClean="0"/>
                  <a:t>,……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,</m:t>
                        </m:r>
                        <m:r>
                          <a:rPr lang="en-US" b="0" i="1" smtClean="0">
                            <a:latin typeface="Cambria Math"/>
                          </a:rPr>
                          <m:t> </m:t>
                        </m:r>
                        <m:r>
                          <a:rPr lang="en-US" i="1"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 smtClean="0"/>
                  <a:t>, we need to 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,</m:t>
                        </m:r>
                        <m:r>
                          <a:rPr lang="en-US" b="0" i="1" smtClean="0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/>
                  <a:t>,……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,</m:t>
                        </m:r>
                        <m:r>
                          <a:rPr lang="en-US" b="0" i="1" smtClean="0">
                            <a:latin typeface="Cambria Math"/>
                          </a:rPr>
                          <m:t> </m:t>
                        </m:r>
                        <m:r>
                          <a:rPr lang="en-US" b="0" i="1" smtClean="0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 smtClean="0"/>
                  <a:t>. </a:t>
                </a:r>
              </a:p>
              <a:p>
                <a:endParaRPr lang="en-US" dirty="0"/>
              </a:p>
              <a:p>
                <a:endParaRPr lang="en-US" dirty="0" smtClean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 smtClean="0"/>
              </a:p>
              <a:p>
                <a:endParaRPr lang="en-US" sz="2000" dirty="0" smtClean="0"/>
              </a:p>
              <a:p>
                <a:r>
                  <a:rPr lang="en-US" sz="2000" dirty="0" smtClean="0"/>
                  <a:t>Knowing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b="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000" b="0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sz="2000" b="0" i="0" smtClean="0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b="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 smtClean="0"/>
                  <a:t>,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b="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2000" dirty="0" smtClean="0"/>
                  <a:t>……,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b="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/>
                          </a:rPr>
                          <m:t>n</m:t>
                        </m:r>
                      </m:sub>
                    </m:sSub>
                    <m:r>
                      <a:rPr lang="en-US" sz="2000" b="0" i="0" smtClean="0">
                        <a:latin typeface="Cambria Math"/>
                      </a:rPr>
                      <m:t>,</m:t>
                    </m:r>
                  </m:oMath>
                </a14:m>
                <a:r>
                  <a:rPr lang="en-US" sz="2000" dirty="0" smtClean="0"/>
                  <a:t> it is possible to 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 smtClean="0"/>
                  <a:t>. Since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b="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000" b="0" i="1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 smtClean="0"/>
                  <a:t> is already known, only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b="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000" b="0" i="1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b="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000" b="0" i="1">
                            <a:latin typeface="Cambria Math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2000" dirty="0"/>
                  <a:t>……,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b="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000" b="0" i="1">
                            <a:latin typeface="Cambria Math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000" dirty="0" smtClean="0"/>
                  <a:t> need to be found. These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/>
                      </a:rPr>
                      <m:t>𝑛</m:t>
                    </m:r>
                    <m:r>
                      <a:rPr lang="en-US" sz="2000" i="1" dirty="0" smtClean="0">
                        <a:latin typeface="Cambria Math"/>
                      </a:rPr>
                      <m:t>−1</m:t>
                    </m:r>
                  </m:oMath>
                </a14:m>
                <a:r>
                  <a:rPr lang="en-US" sz="2000" dirty="0" smtClean="0"/>
                  <a:t> unknowns may be found from the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/>
                      </a:rPr>
                      <m:t>𝑛</m:t>
                    </m:r>
                    <m:r>
                      <a:rPr lang="en-US" sz="2000" i="1" dirty="0" smtClean="0">
                        <a:latin typeface="Cambria Math"/>
                      </a:rPr>
                      <m:t>−1</m:t>
                    </m:r>
                  </m:oMath>
                </a14:m>
                <a:r>
                  <a:rPr lang="en-US" sz="2000" dirty="0" smtClean="0"/>
                  <a:t> equations of (26).</a:t>
                </a:r>
              </a:p>
              <a:p>
                <a:r>
                  <a:rPr lang="en-US" sz="2000" dirty="0" smtClean="0"/>
                  <a:t>Taking the complex conjugate, replace (25) and (26) by:</a:t>
                </a:r>
              </a:p>
              <a:p>
                <a:pPr marL="0" indent="0">
                  <a:buNone/>
                </a:pPr>
                <a:endParaRPr lang="en-US" sz="26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1000" y="1066800"/>
                <a:ext cx="8763000" cy="5791200"/>
              </a:xfrm>
              <a:blipFill rotWithShape="1">
                <a:blip r:embed="rId2"/>
                <a:stretch>
                  <a:fillRect l="-974" t="-8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1905000" y="5181600"/>
                <a:ext cx="5029200" cy="9326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𝑆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∗</m:t>
                          </m:r>
                        </m:sup>
                      </m:sSubSup>
                      <m:r>
                        <a:rPr lang="en-US" sz="2000" i="1">
                          <a:latin typeface="Cambria Math"/>
                        </a:rPr>
                        <m:t>=</m:t>
                      </m:r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∗</m:t>
                          </m:r>
                        </m:sup>
                      </m:sSubSup>
                      <m:nary>
                        <m:naryPr>
                          <m:chr m:val="∑"/>
                          <m:limLoc m:val="undOvr"/>
                          <m:ctrlPr>
                            <a:rPr lang="en-US" sz="2000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/>
                            </a:rPr>
                            <m:t>𝑘</m:t>
                          </m:r>
                          <m:r>
                            <a:rPr lang="en-US" sz="2000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𝑖𝑘</m:t>
                              </m:r>
                            </m:sub>
                          </m:sSub>
                        </m:e>
                      </m:nary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𝑘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     </m:t>
                      </m:r>
                      <m:r>
                        <a:rPr lang="en-US" sz="2000" i="1">
                          <a:latin typeface="Cambria Math"/>
                        </a:rPr>
                        <m:t>𝑖</m:t>
                      </m:r>
                      <m:r>
                        <a:rPr lang="en-US" sz="2000" i="1">
                          <a:latin typeface="Cambria Math"/>
                        </a:rPr>
                        <m:t>=2,3,…,</m:t>
                      </m:r>
                      <m:r>
                        <a:rPr lang="en-US" sz="2000" i="1">
                          <a:latin typeface="Cambria Math"/>
                        </a:rPr>
                        <m:t>𝑛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5000" y="5181600"/>
                <a:ext cx="5029200" cy="932628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/>
          <p:cNvSpPr txBox="1"/>
          <p:nvPr/>
        </p:nvSpPr>
        <p:spPr>
          <a:xfrm>
            <a:off x="7378433" y="5447859"/>
            <a:ext cx="76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(27)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2819400" y="1658172"/>
                <a:ext cx="2209148" cy="93262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𝑆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1</m:t>
                          </m:r>
                        </m:sub>
                      </m:sSub>
                      <m:nary>
                        <m:naryPr>
                          <m:chr m:val="∑"/>
                          <m:limLoc m:val="undOvr"/>
                          <m:ctrlPr>
                            <a:rPr lang="en-US" sz="2000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/>
                            </a:rPr>
                            <m:t>𝑘</m:t>
                          </m:r>
                          <m:r>
                            <a:rPr lang="en-US" sz="2000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𝑛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1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∗</m:t>
                              </m:r>
                            </m:sup>
                          </m:sSubSup>
                        </m:e>
                      </m:nary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𝑘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∗</m:t>
                          </m:r>
                        </m:sup>
                      </m:sSub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9400" y="1658172"/>
                <a:ext cx="2209148" cy="932628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2895600" y="2648772"/>
                <a:ext cx="3691075" cy="93262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𝑆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nary>
                        <m:naryPr>
                          <m:chr m:val="∑"/>
                          <m:limLoc m:val="undOvr"/>
                          <m:ctrlPr>
                            <a:rPr lang="en-US" sz="2000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/>
                            </a:rPr>
                            <m:t>𝑘</m:t>
                          </m:r>
                          <m:r>
                            <a:rPr lang="en-US" sz="2000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𝑛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𝑖𝑘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∗</m:t>
                              </m:r>
                            </m:sup>
                          </m:sSubSup>
                        </m:e>
                      </m:nary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𝑘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∗</m:t>
                          </m:r>
                        </m:sup>
                      </m:sSubSup>
                      <m:r>
                        <a:rPr lang="en-US" sz="2000" i="1">
                          <a:latin typeface="Cambria Math"/>
                        </a:rPr>
                        <m:t>     </m:t>
                      </m:r>
                      <m:r>
                        <a:rPr lang="en-US" sz="2000" i="1">
                          <a:latin typeface="Cambria Math"/>
                        </a:rPr>
                        <m:t>𝑖</m:t>
                      </m:r>
                      <m:r>
                        <a:rPr lang="en-US" sz="2000" i="1">
                          <a:latin typeface="Cambria Math"/>
                        </a:rPr>
                        <m:t>=2,3,…,</m:t>
                      </m:r>
                      <m:r>
                        <a:rPr lang="en-US" sz="2000" i="1">
                          <a:latin typeface="Cambria Math"/>
                        </a:rPr>
                        <m:t>𝑛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5600" y="2648772"/>
                <a:ext cx="3691075" cy="932628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/>
          <p:cNvSpPr txBox="1"/>
          <p:nvPr/>
        </p:nvSpPr>
        <p:spPr>
          <a:xfrm>
            <a:off x="7480566" y="1924431"/>
            <a:ext cx="6598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(25)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391400" y="2915031"/>
            <a:ext cx="838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(26)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4775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38200"/>
          </a:xfrm>
        </p:spPr>
        <p:txBody>
          <a:bodyPr/>
          <a:lstStyle/>
          <a:p>
            <a:pPr lvl="1" algn="ctr"/>
            <a:r>
              <a:rPr lang="en-US" sz="3200" kern="1200" dirty="0"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Gauss</a:t>
            </a:r>
            <a:r>
              <a:rPr lang="en-US" sz="2400" dirty="0" smtClean="0"/>
              <a:t> </a:t>
            </a:r>
            <a:r>
              <a:rPr lang="en-US" sz="3200" kern="1200" dirty="0"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Iterative Technique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28600" y="1295400"/>
                <a:ext cx="8915400" cy="3505200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Dividing (27) by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𝑖</m:t>
                        </m:r>
                      </m:sub>
                      <m:sup>
                        <m:r>
                          <a:rPr lang="en-US" i="1">
                            <a:latin typeface="Cambria Math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dirty="0" smtClean="0"/>
                  <a:t> and separating out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b="0" i="1" dirty="0" smtClean="0">
                            <a:latin typeface="Cambria Math"/>
                          </a:rPr>
                          <m:t>𝑖𝑖</m:t>
                        </m:r>
                      </m:sub>
                    </m:sSub>
                  </m:oMath>
                </a14:m>
                <a:r>
                  <a:rPr lang="en-US" dirty="0" smtClean="0"/>
                  <a:t> term, (27) can be rewritten as: </a:t>
                </a:r>
              </a:p>
              <a:p>
                <a:pPr marL="457200" lvl="1" indent="0">
                  <a:buNone/>
                </a:pPr>
                <a:endParaRPr lang="en-US" sz="2400" b="1" dirty="0" smtClean="0">
                  <a:solidFill>
                    <a:srgbClr val="FF0000"/>
                  </a:solidFill>
                </a:endParaRPr>
              </a:p>
              <a:p>
                <a:pPr marL="457200" lvl="1" indent="0">
                  <a:buNone/>
                </a:pPr>
                <a:endParaRPr lang="en-US" sz="2400" b="1" dirty="0" smtClean="0">
                  <a:solidFill>
                    <a:srgbClr val="FF0000"/>
                  </a:solidFill>
                </a:endParaRPr>
              </a:p>
              <a:p>
                <a:pPr marL="457200" lvl="1" indent="0">
                  <a:buNone/>
                </a:pPr>
                <a:endParaRPr lang="en-US" sz="2400" b="1" dirty="0">
                  <a:solidFill>
                    <a:srgbClr val="FF0000"/>
                  </a:solidFill>
                </a:endParaRPr>
              </a:p>
              <a:p>
                <a:pPr marL="457200" lvl="1" indent="0">
                  <a:buNone/>
                </a:pPr>
                <a:endParaRPr lang="en-US" sz="2400" dirty="0" smtClean="0"/>
              </a:p>
              <a:p>
                <a:pPr marL="457200" lvl="1" indent="0">
                  <a:buNone/>
                </a:pPr>
                <a:r>
                  <a:rPr lang="en-US" sz="2400" dirty="0" smtClean="0"/>
                  <a:t>or</a:t>
                </a:r>
                <a:r>
                  <a:rPr lang="en-US" sz="2400" dirty="0"/>
                  <a:t>, </a:t>
                </a:r>
                <a:r>
                  <a:rPr lang="en-US" sz="2400" dirty="0" smtClean="0"/>
                  <a:t>rearranging: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8600" y="1295400"/>
                <a:ext cx="8915400" cy="3505200"/>
              </a:xfrm>
              <a:blipFill rotWithShape="1">
                <a:blip r:embed="rId2"/>
                <a:stretch>
                  <a:fillRect l="-958" t="-1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905000" y="2378441"/>
                <a:ext cx="5562600" cy="11382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∗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∗</m:t>
                              </m:r>
                            </m:sup>
                          </m:sSubSup>
                        </m:den>
                      </m:f>
                      <m:r>
                        <a:rPr lang="en-US" sz="20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𝑌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𝑖𝑖</m:t>
                          </m:r>
                        </m:sub>
                      </m:sSub>
                      <m:sSub>
                        <m:sSubPr>
                          <m:ctrlPr>
                            <a:rPr lang="en-US" sz="20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nary>
                        <m:naryPr>
                          <m:chr m:val="∑"/>
                          <m:limLoc m:val="undOvr"/>
                          <m:ctrlPr>
                            <a:rPr lang="en-US" sz="2000" i="1">
                              <a:latin typeface="Cambria Math"/>
                            </a:rPr>
                          </m:ctrlPr>
                        </m:naryPr>
                        <m:sub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 smtClean="0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𝑘</m:t>
                                </m:r>
                                <m:r>
                                  <a:rPr lang="en-US" sz="2000" b="0" i="1" smtClean="0">
                                    <a:latin typeface="Cambria Math"/>
                                  </a:rPr>
                                  <m:t>=2</m:t>
                                </m:r>
                              </m:e>
                            </m:mr>
                            <m:mr>
                              <m:e/>
                            </m:mr>
                          </m:m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𝑖𝑘</m:t>
                              </m:r>
                            </m:sub>
                          </m:sSub>
                        </m:e>
                      </m:nary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𝑘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     </m:t>
                      </m:r>
                      <m:r>
                        <a:rPr lang="en-US" sz="2000" i="1">
                          <a:latin typeface="Cambria Math"/>
                        </a:rPr>
                        <m:t>𝑖</m:t>
                      </m:r>
                      <m:r>
                        <a:rPr lang="en-US" sz="2000" i="1">
                          <a:latin typeface="Cambria Math"/>
                        </a:rPr>
                        <m:t>=2,3,…,</m:t>
                      </m:r>
                      <m:r>
                        <a:rPr lang="en-US" sz="2000" i="1">
                          <a:latin typeface="Cambria Math"/>
                        </a:rPr>
                        <m:t>𝑛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5000" y="2378441"/>
                <a:ext cx="5562600" cy="113826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2606950" y="4588376"/>
                <a:ext cx="4512454" cy="11382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𝑖𝑖</m:t>
                              </m:r>
                            </m:sub>
                          </m:sSub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atin typeface="Cambria Math"/>
                                    </a:rPr>
                                    <m:t>∗</m:t>
                                  </m:r>
                                </m:sup>
                              </m:sSubSup>
                            </m:num>
                            <m:den>
                              <m:sSubSup>
                                <m:sSubSup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atin typeface="Cambria Math"/>
                                    </a:rPr>
                                    <m:t>∗</m:t>
                                  </m:r>
                                </m:sup>
                              </m:sSubSup>
                            </m:den>
                          </m:f>
                          <m:r>
                            <a:rPr lang="en-US" sz="2000" i="1">
                              <a:latin typeface="Cambria Math"/>
                            </a:rPr>
                            <m:t>−</m:t>
                          </m:r>
                          <m:nary>
                            <m:naryPr>
                              <m:chr m:val="∑"/>
                              <m:limLoc m:val="undOvr"/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naryPr>
                            <m:sub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𝑘</m:t>
                                    </m:r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=2</m:t>
                                    </m:r>
                                  </m:e>
                                </m:mr>
                                <m:mr>
                                  <m:e/>
                                </m:mr>
                              </m:m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𝑖𝑘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  <m:r>
                        <a:rPr lang="en-US" sz="2000" i="1">
                          <a:latin typeface="Cambria Math"/>
                        </a:rPr>
                        <m:t>   </m:t>
                      </m:r>
                      <m:r>
                        <a:rPr lang="en-US" sz="2000" i="1">
                          <a:latin typeface="Cambria Math"/>
                        </a:rPr>
                        <m:t>𝑖</m:t>
                      </m:r>
                      <m:r>
                        <a:rPr lang="en-US" sz="2000" i="1">
                          <a:latin typeface="Cambria Math"/>
                        </a:rPr>
                        <m:t>=2,3,…,</m:t>
                      </m:r>
                      <m:r>
                        <a:rPr lang="en-US" sz="2000" i="1">
                          <a:latin typeface="Cambria Math"/>
                        </a:rPr>
                        <m:t>𝑛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6950" y="4588376"/>
                <a:ext cx="4512454" cy="113826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8191500" y="2743200"/>
            <a:ext cx="8001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(28)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218764" y="4953000"/>
            <a:ext cx="685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(29)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469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04800" y="914400"/>
                <a:ext cx="8839200" cy="5943600"/>
              </a:xfrm>
            </p:spPr>
            <p:txBody>
              <a:bodyPr>
                <a:normAutofit/>
              </a:bodyPr>
              <a:lstStyle/>
              <a:p>
                <a:pPr marL="400050"/>
                <a:r>
                  <a:rPr lang="en-US" dirty="0" smtClean="0"/>
                  <a:t>Thus</a:t>
                </a:r>
                <a:r>
                  <a:rPr lang="en-US" dirty="0"/>
                  <a:t>, we get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𝑛</m:t>
                    </m:r>
                    <m:r>
                      <a:rPr lang="en-US" i="1" dirty="0" smtClean="0">
                        <a:latin typeface="Cambria Math"/>
                      </a:rPr>
                      <m:t>−1</m:t>
                    </m:r>
                  </m:oMath>
                </a14:m>
                <a:r>
                  <a:rPr lang="en-US" dirty="0"/>
                  <a:t> implicit nonlinear algebraic equations in the unknown complex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in the </a:t>
                </a:r>
                <a:r>
                  <a:rPr lang="en-US" dirty="0" smtClean="0"/>
                  <a:t>form:</a:t>
                </a:r>
              </a:p>
              <a:p>
                <a:pPr lvl="1"/>
                <a:endParaRPr lang="en-US" sz="2400" b="1" dirty="0">
                  <a:solidFill>
                    <a:srgbClr val="FF0000"/>
                  </a:solidFill>
                </a:endParaRPr>
              </a:p>
              <a:p>
                <a:pPr lvl="1"/>
                <a:endParaRPr lang="en-US" sz="2400" b="1" dirty="0" smtClean="0">
                  <a:solidFill>
                    <a:srgbClr val="FF0000"/>
                  </a:solidFill>
                </a:endParaRPr>
              </a:p>
              <a:p>
                <a:pPr lvl="1"/>
                <a:endParaRPr lang="en-US" sz="2400" b="1" dirty="0">
                  <a:solidFill>
                    <a:srgbClr val="FF0000"/>
                  </a:solidFill>
                </a:endParaRPr>
              </a:p>
              <a:p>
                <a:pPr marL="57150" indent="0">
                  <a:buNone/>
                </a:pPr>
                <a:r>
                  <a:rPr lang="en-US" dirty="0" smtClean="0"/>
                  <a:t>	</a:t>
                </a:r>
              </a:p>
              <a:p>
                <a:pPr marL="57150" indent="0">
                  <a:buNone/>
                </a:pPr>
                <a:r>
                  <a:rPr lang="en-US" dirty="0" smtClean="0"/>
                  <a:t>	</a:t>
                </a:r>
              </a:p>
              <a:p>
                <a:pPr marL="57150" indent="0">
                  <a:buNone/>
                </a:pPr>
                <a:endParaRPr lang="en-US" dirty="0"/>
              </a:p>
              <a:p>
                <a:pPr marL="57150" indent="0">
                  <a:buNone/>
                </a:pPr>
                <a:r>
                  <a:rPr lang="en-US" dirty="0" smtClean="0"/>
                  <a:t>	where </a:t>
                </a:r>
                <a:r>
                  <a:rPr lang="en-US" dirty="0"/>
                  <a:t>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i="1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/>
                              </a:rPr>
                              <m:t>h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 smtClean="0"/>
                  <a:t> </a:t>
                </a:r>
                <a:r>
                  <a:rPr lang="en-US" dirty="0"/>
                  <a:t>are given by </a:t>
                </a:r>
                <a:r>
                  <a:rPr lang="en-US" dirty="0" smtClean="0"/>
                  <a:t>(29). </a:t>
                </a:r>
              </a:p>
              <a:p>
                <a:pPr marL="57150" indent="0">
                  <a:buNone/>
                </a:pPr>
                <a:endParaRPr lang="en-US" dirty="0" smtClean="0"/>
              </a:p>
              <a:p>
                <a:pPr marL="400050"/>
                <a:r>
                  <a:rPr lang="en-US" dirty="0"/>
                  <a:t>The numbering of </a:t>
                </a:r>
                <a:r>
                  <a:rPr lang="en-US" dirty="0" smtClean="0"/>
                  <a:t>(30) can </a:t>
                </a:r>
                <a:r>
                  <a:rPr lang="en-US" dirty="0"/>
                  <a:t>be changed such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b="0" i="1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b="0" i="1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b="0" i="1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b="0" i="1">
                            <a:latin typeface="Cambria Math"/>
                          </a:rPr>
                          <m:t>3, 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…,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𝑛</m:t>
                        </m:r>
                      </m:sub>
                    </m:sSub>
                    <m:r>
                      <m:rPr>
                        <m:nor/>
                      </m:rPr>
                      <a:rPr lang="en-US" dirty="0"/>
                      <m:t>=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b="0" i="1">
                            <a:latin typeface="Cambria Math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 smtClean="0"/>
                  <a:t>.</a:t>
                </a: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800" y="914400"/>
                <a:ext cx="8839200" cy="5943600"/>
              </a:xfrm>
              <a:blipFill rotWithShape="1">
                <a:blip r:embed="rId2"/>
                <a:stretch>
                  <a:fillRect l="-276" t="-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38200"/>
          </a:xfrm>
        </p:spPr>
        <p:txBody>
          <a:bodyPr/>
          <a:lstStyle/>
          <a:p>
            <a:pPr lvl="1" algn="ctr"/>
            <a:r>
              <a:rPr lang="en-US" sz="3200" kern="1200" dirty="0"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Gauss</a:t>
            </a:r>
            <a:r>
              <a:rPr lang="en-US" sz="2400" dirty="0" smtClean="0"/>
              <a:t> </a:t>
            </a:r>
            <a:r>
              <a:rPr lang="en-US" sz="3200" kern="1200" dirty="0"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Iterative Technique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2971800" y="2058443"/>
                <a:ext cx="4572000" cy="1980157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h</m:t>
                              </m:r>
                            </m:e>
                          </m:acc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000" i="1">
                              <a:latin typeface="Cambria Math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2000" i="1">
                              <a:latin typeface="Cambria Math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i="1" dirty="0" smtClean="0"/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3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h</m:t>
                              </m:r>
                            </m:e>
                          </m:acc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3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000" i="1">
                              <a:latin typeface="Cambria Math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2000" i="1">
                              <a:latin typeface="Cambria Math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i="1" dirty="0" smtClean="0"/>
              </a:p>
              <a:p>
                <a:pPr>
                  <a:spcAft>
                    <a:spcPts val="1200"/>
                  </a:spcAft>
                </a:pPr>
                <a:r>
                  <a:rPr lang="en-US" sz="2000" dirty="0" smtClean="0">
                    <a:ea typeface="Cambria Math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/>
                        <a:ea typeface="Cambria Math"/>
                      </a:rPr>
                      <m:t>⋮</m:t>
                    </m:r>
                  </m:oMath>
                </a14:m>
                <a:endParaRPr lang="en-US" sz="2000" i="1" dirty="0" smtClean="0"/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𝑛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h</m:t>
                              </m:r>
                            </m:e>
                          </m:acc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𝑛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(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,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3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,…,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𝑛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1800" y="2058443"/>
                <a:ext cx="4572000" cy="1980157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8001000" y="2724090"/>
            <a:ext cx="990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(30)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194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1 - Review of </a:t>
            </a:r>
            <a:r>
              <a:rPr lang="en-US" dirty="0" smtClean="0"/>
              <a:t>Balanced </a:t>
            </a:r>
            <a:r>
              <a:rPr lang="en-US" dirty="0"/>
              <a:t>P</a:t>
            </a:r>
            <a:r>
              <a:rPr lang="en-US" dirty="0" smtClean="0"/>
              <a:t>ower </a:t>
            </a:r>
            <a:r>
              <a:rPr lang="en-US" dirty="0"/>
              <a:t>F</a:t>
            </a:r>
            <a:r>
              <a:rPr lang="en-US" dirty="0" smtClean="0"/>
              <a:t>low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Powerflow is the fundamental analysis tool and provides the input information for many planning and operations tools.</a:t>
            </a:r>
          </a:p>
          <a:p>
            <a:endParaRPr lang="en-US" dirty="0" smtClean="0"/>
          </a:p>
          <a:p>
            <a:r>
              <a:rPr lang="en-US" dirty="0" smtClean="0"/>
              <a:t>Powerflow was originally developed only for the transmission level because of the cost of computing.</a:t>
            </a:r>
          </a:p>
          <a:p>
            <a:endParaRPr lang="en-US" dirty="0" smtClean="0"/>
          </a:p>
          <a:p>
            <a:r>
              <a:rPr lang="en-US" dirty="0" smtClean="0"/>
              <a:t>To further reduce computing requirements a number of assumptions were made:</a:t>
            </a:r>
          </a:p>
          <a:p>
            <a:pPr lvl="1"/>
            <a:r>
              <a:rPr lang="en-US" dirty="0" smtClean="0"/>
              <a:t>Balanced system</a:t>
            </a:r>
          </a:p>
          <a:p>
            <a:pPr lvl="1"/>
            <a:r>
              <a:rPr lang="en-US" dirty="0" smtClean="0"/>
              <a:t>Transposed transmission lines</a:t>
            </a:r>
          </a:p>
          <a:p>
            <a:pPr lvl="1"/>
            <a:r>
              <a:rPr lang="en-US" dirty="0" smtClean="0"/>
              <a:t>Loads are constant power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6554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/>
          <a:lstStyle/>
          <a:p>
            <a:pPr lvl="1" algn="ctr"/>
            <a:r>
              <a:rPr lang="en-US" sz="3200" kern="1200" dirty="0"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Gauss</a:t>
            </a:r>
            <a:r>
              <a:rPr lang="en-US" sz="2400" dirty="0" smtClean="0"/>
              <a:t> </a:t>
            </a:r>
            <a:r>
              <a:rPr lang="en-US" sz="3200" kern="1200" dirty="0"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Iterative Technique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990600"/>
                <a:ext cx="8686800" cy="4525963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 smtClean="0"/>
                  <a:t>In vector notation, (30) </a:t>
                </a:r>
                <a:r>
                  <a:rPr lang="en-US" dirty="0"/>
                  <a:t>is written in the form </a:t>
                </a:r>
                <a:r>
                  <a:rPr lang="en-US" dirty="0" smtClean="0"/>
                  <a:t>:</a:t>
                </a:r>
              </a:p>
              <a:p>
                <a:endParaRPr lang="en-US" dirty="0"/>
              </a:p>
              <a:p>
                <a:pPr marL="0" indent="0" algn="just">
                  <a:buNone/>
                </a:pPr>
                <a:r>
                  <a:rPr lang="en-US" b="1" dirty="0" smtClean="0"/>
                  <a:t>			</a:t>
                </a:r>
                <a14:m>
                  <m:oMath xmlns:m="http://schemas.openxmlformats.org/officeDocument/2006/math">
                    <m:r>
                      <a:rPr lang="en-US" sz="2200" b="1" i="0">
                        <a:latin typeface="Cambria Math"/>
                      </a:rPr>
                      <m:t>𝐱</m:t>
                    </m:r>
                    <m:r>
                      <a:rPr lang="en-US" sz="2200" i="0">
                        <a:latin typeface="Cambria Math"/>
                      </a:rPr>
                      <m:t>=</m:t>
                    </m:r>
                    <m:r>
                      <a:rPr lang="en-US" sz="2200" b="1" i="0">
                        <a:latin typeface="Cambria Math"/>
                      </a:rPr>
                      <m:t>𝐡</m:t>
                    </m:r>
                    <m:r>
                      <a:rPr lang="en-US" sz="2200" i="0">
                        <a:latin typeface="Cambria Math"/>
                      </a:rPr>
                      <m:t>(</m:t>
                    </m:r>
                    <m:r>
                      <a:rPr lang="en-US" sz="2200" b="1" i="0">
                        <a:latin typeface="Cambria Math"/>
                      </a:rPr>
                      <m:t>𝐱</m:t>
                    </m:r>
                    <m:r>
                      <a:rPr lang="en-US" sz="2200" i="0">
                        <a:latin typeface="Cambria Math"/>
                      </a:rPr>
                      <m:t>)</m:t>
                    </m:r>
                  </m:oMath>
                </a14:m>
                <a:r>
                  <a:rPr lang="en-US" b="1" dirty="0" smtClean="0">
                    <a:solidFill>
                      <a:srgbClr val="FF0000"/>
                    </a:solidFill>
                  </a:rPr>
                  <a:t>				</a:t>
                </a:r>
                <a:r>
                  <a:rPr lang="en-US" sz="2200" dirty="0" smtClean="0"/>
                  <a:t>(31)</a:t>
                </a:r>
              </a:p>
              <a:p>
                <a:pPr marL="0" indent="0" algn="just">
                  <a:buNone/>
                </a:pPr>
                <a:endParaRPr lang="en-US" dirty="0" smtClean="0"/>
              </a:p>
              <a:p>
                <a:r>
                  <a:rPr lang="en-US" dirty="0" smtClean="0"/>
                  <a:t>Solving (31) </a:t>
                </a:r>
                <a:r>
                  <a:rPr lang="en-US" dirty="0"/>
                  <a:t>by </a:t>
                </a:r>
                <a:r>
                  <a:rPr lang="en-US" dirty="0" smtClean="0"/>
                  <a:t>iteration</a:t>
                </a:r>
                <a:r>
                  <a:rPr lang="en-US" dirty="0"/>
                  <a:t> </a:t>
                </a:r>
                <a:r>
                  <a:rPr lang="en-US" dirty="0" smtClean="0"/>
                  <a:t>we get</a:t>
                </a:r>
              </a:p>
              <a:p>
                <a:endParaRPr lang="en-US" dirty="0" smtClean="0"/>
              </a:p>
              <a:p>
                <a:pPr marL="0" indent="0" algn="just">
                  <a:buNone/>
                </a:pPr>
                <a:r>
                  <a:rPr lang="en-US" dirty="0" smtClean="0"/>
                  <a:t>		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sz="2200" b="1" i="0">
                            <a:latin typeface="Cambria Math"/>
                          </a:rPr>
                          <m:t>𝐱</m:t>
                        </m:r>
                      </m:e>
                      <m:sup>
                        <m:r>
                          <a:rPr lang="en-US" sz="2200" i="1">
                            <a:latin typeface="Cambria Math"/>
                          </a:rPr>
                          <m:t>𝑣</m:t>
                        </m:r>
                        <m:r>
                          <a:rPr lang="en-US" sz="2200" i="1">
                            <a:latin typeface="Cambria Math"/>
                          </a:rPr>
                          <m:t>+1</m:t>
                        </m:r>
                      </m:sup>
                    </m:sSup>
                    <m:r>
                      <a:rPr lang="en-US" sz="2200" i="1">
                        <a:latin typeface="Cambria Math"/>
                      </a:rPr>
                      <m:t>=</m:t>
                    </m:r>
                    <m:r>
                      <a:rPr lang="en-US" sz="2200" b="1" i="0">
                        <a:latin typeface="Cambria Math"/>
                      </a:rPr>
                      <m:t>𝐡</m:t>
                    </m:r>
                    <m:d>
                      <m:dPr>
                        <m:ctrlPr>
                          <a:rPr lang="en-US" sz="2200" i="1">
                            <a:latin typeface="Cambria Math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200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sz="2200" b="1" i="0">
                                <a:latin typeface="Cambria Math"/>
                              </a:rPr>
                              <m:t>𝐱</m:t>
                            </m:r>
                          </m:e>
                          <m:sup>
                            <m:r>
                              <a:rPr lang="en-US" sz="2200" i="1">
                                <a:latin typeface="Cambria Math"/>
                              </a:rPr>
                              <m:t>𝑣</m:t>
                            </m:r>
                          </m:sup>
                        </m:sSup>
                      </m:e>
                    </m:d>
                    <m:r>
                      <a:rPr lang="en-US" sz="2200" i="1">
                        <a:latin typeface="Cambria Math"/>
                      </a:rPr>
                      <m:t>    </m:t>
                    </m:r>
                    <m:r>
                      <a:rPr lang="en-US" sz="2200" i="1">
                        <a:latin typeface="Cambria Math"/>
                      </a:rPr>
                      <m:t>𝑣</m:t>
                    </m:r>
                    <m:r>
                      <a:rPr lang="en-US" sz="2200" i="1">
                        <a:latin typeface="Cambria Math"/>
                      </a:rPr>
                      <m:t>=0,1,…</m:t>
                    </m:r>
                  </m:oMath>
                </a14:m>
                <a:r>
                  <a:rPr lang="en-US" sz="2200" dirty="0" smtClean="0"/>
                  <a:t>		(32)</a:t>
                </a:r>
                <a:endParaRPr lang="en-US" sz="2200" dirty="0"/>
              </a:p>
              <a:p>
                <a:endParaRPr lang="en-US" dirty="0" smtClean="0"/>
              </a:p>
              <a:p>
                <a:pPr marL="457200" lvl="1" indent="0">
                  <a:buNone/>
                </a:pPr>
                <a:r>
                  <a:rPr lang="en-US" sz="2400" dirty="0" smtClean="0"/>
                  <a:t>where </a:t>
                </a:r>
                <a:r>
                  <a:rPr lang="en-US" sz="2400" dirty="0"/>
                  <a:t>the superscript </a:t>
                </a:r>
                <a:r>
                  <a:rPr lang="en-US" sz="2400" dirty="0" smtClean="0"/>
                  <a:t>indicates </a:t>
                </a:r>
                <a:r>
                  <a:rPr lang="en-US" sz="2400" dirty="0"/>
                  <a:t>the iteration </a:t>
                </a:r>
                <a:r>
                  <a:rPr lang="en-US" sz="2400" dirty="0" smtClean="0"/>
                  <a:t>number. </a:t>
                </a:r>
              </a:p>
              <a:p>
                <a:pPr marL="457200" lvl="1" indent="0">
                  <a:buNone/>
                </a:pPr>
                <a:endParaRPr lang="en-US" sz="2400" dirty="0" smtClean="0"/>
              </a:p>
              <a:p>
                <a:r>
                  <a:rPr lang="en-US" dirty="0" smtClean="0"/>
                  <a:t>Thus, starting with an initial value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b="1" i="0" smtClean="0">
                            <a:latin typeface="Cambria Math"/>
                          </a:rPr>
                          <m:t>𝐱</m:t>
                        </m:r>
                      </m:e>
                      <m:sup>
                        <m:r>
                          <a:rPr lang="en-US" b="0" i="1" smtClean="0">
                            <a:latin typeface="Cambria Math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dirty="0" smtClean="0"/>
                  <a:t>, a sequence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b="1" i="0">
                            <a:latin typeface="Cambria Math"/>
                          </a:rPr>
                          <m:t>𝐱</m:t>
                        </m:r>
                      </m:e>
                      <m:sup>
                        <m:r>
                          <a:rPr lang="en-US" b="0" i="1" smtClean="0">
                            <a:latin typeface="Cambria Math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i="1" dirty="0" smtClean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b="1" i="0">
                            <a:latin typeface="Cambria Math"/>
                          </a:rPr>
                          <m:t>𝐱</m:t>
                        </m:r>
                      </m:e>
                      <m:sup>
                        <m:r>
                          <a:rPr lang="en-US" b="0" i="1" smtClean="0"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 smtClean="0"/>
                  <a:t>,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b="1" i="0">
                            <a:latin typeface="Cambria Math"/>
                          </a:rPr>
                          <m:t>𝐱</m:t>
                        </m:r>
                      </m:e>
                      <m:sup>
                        <m:r>
                          <a:rPr lang="en-US" b="0" i="1" smtClean="0">
                            <a:latin typeface="Cambria Math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dirty="0" smtClean="0"/>
                  <a:t>……are generated until convergence is achieved.</a:t>
                </a:r>
                <a:endParaRPr lang="en-US" dirty="0"/>
              </a:p>
              <a:p>
                <a:pPr marL="457200" lvl="1" indent="0">
                  <a:buNone/>
                </a:pPr>
                <a:endParaRPr lang="en-US" sz="2400" b="1" dirty="0">
                  <a:solidFill>
                    <a:srgbClr val="FF0000"/>
                  </a:solidFill>
                </a:endParaRPr>
              </a:p>
              <a:p>
                <a:pPr marL="457200" lvl="1" indent="0">
                  <a:buNone/>
                </a:pPr>
                <a:endParaRPr lang="en-US" sz="2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990600"/>
                <a:ext cx="8686800" cy="4525963"/>
              </a:xfrm>
              <a:blipFill rotWithShape="1">
                <a:blip r:embed="rId2"/>
                <a:stretch>
                  <a:fillRect l="-702" t="-14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927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/>
          <a:lstStyle/>
          <a:p>
            <a:pPr lvl="1" algn="ctr"/>
            <a:r>
              <a:rPr lang="en-US" sz="3200" kern="1200" dirty="0"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Gauss</a:t>
            </a:r>
            <a:r>
              <a:rPr lang="en-US" sz="2400" dirty="0" smtClean="0"/>
              <a:t> </a:t>
            </a:r>
            <a:r>
              <a:rPr lang="en-US" sz="3200" kern="1200" dirty="0"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Iterative Technique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28600" y="960437"/>
                <a:ext cx="8915400" cy="1706563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In </a:t>
                </a:r>
                <a:r>
                  <a:rPr lang="en-US" dirty="0"/>
                  <a:t>practice, the iterations are stopped when </a:t>
                </a:r>
                <a:r>
                  <a:rPr lang="en-US" dirty="0" smtClean="0"/>
                  <a:t>the changes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b="1" i="0">
                            <a:latin typeface="Cambria Math"/>
                          </a:rPr>
                          <m:t>𝐱</m:t>
                        </m:r>
                      </m:e>
                      <m:sup>
                        <m:r>
                          <a:rPr lang="en-US" i="1">
                            <a:latin typeface="Cambria Math"/>
                          </a:rPr>
                          <m:t>𝑣</m:t>
                        </m:r>
                      </m:sup>
                    </m:sSup>
                  </m:oMath>
                </a14:m>
                <a:r>
                  <a:rPr lang="en-US" b="1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 smtClean="0"/>
                  <a:t>become </a:t>
                </a:r>
                <a:r>
                  <a:rPr lang="en-US" dirty="0"/>
                  <a:t>very </a:t>
                </a:r>
                <a:r>
                  <a:rPr lang="en-US" dirty="0" smtClean="0"/>
                  <a:t>small. </a:t>
                </a:r>
                <a:r>
                  <a:rPr lang="en-US" sz="2400" dirty="0" smtClean="0"/>
                  <a:t>		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/>
                              <a:ea typeface="Cambria Math"/>
                            </a:rPr>
                            <m:t>∆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en-US" sz="2000" b="1" i="1">
                                  <a:latin typeface="Cambria Math"/>
                                  <a:ea typeface="Cambria Math"/>
                                </a:rPr>
                                <m:t>𝐱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/>
                                  <a:ea typeface="Cambria Math"/>
                                </a:rPr>
                                <m:t>𝑣</m:t>
                              </m:r>
                            </m:sup>
                          </m:sSup>
                        </m:e>
                      </m:d>
                      <m:r>
                        <a:rPr lang="en-US" sz="2000" i="1" smtClean="0">
                          <a:latin typeface="Cambria Math"/>
                          <a:ea typeface="Cambria Math"/>
                        </a:rPr>
                        <m:t>≤</m:t>
                      </m:r>
                      <m:r>
                        <a:rPr lang="el-GR" sz="2000" i="1" smtClean="0">
                          <a:latin typeface="Cambria Math"/>
                          <a:ea typeface="Cambria Math"/>
                        </a:rPr>
                        <m:t>𝜀</m:t>
                      </m:r>
                    </m:oMath>
                  </m:oMathPara>
                </a14:m>
                <a:endParaRPr lang="en-US" sz="2000" i="1" dirty="0" smtClean="0">
                  <a:latin typeface="Cambria Math"/>
                  <a:ea typeface="Cambria Math"/>
                </a:endParaRPr>
              </a:p>
              <a:p>
                <a:pPr marL="0" indent="0">
                  <a:buNone/>
                </a:pPr>
                <a:r>
                  <a:rPr lang="en-US" dirty="0" smtClean="0">
                    <a:ea typeface="Cambria Math"/>
                  </a:rPr>
                  <a:t>	T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/>
                        <a:ea typeface="Cambria Math"/>
                      </a:rPr>
                      <m:t>ypically</m:t>
                    </m:r>
                    <m:r>
                      <a:rPr lang="en-US" b="0" i="0" smtClean="0">
                        <a:latin typeface="Cambria Math"/>
                        <a:ea typeface="Cambria Math"/>
                      </a:rPr>
                      <m:t> </m:t>
                    </m:r>
                    <m:r>
                      <a:rPr lang="en-US" i="1" smtClean="0">
                        <a:latin typeface="Cambria Math"/>
                        <a:ea typeface="Cambria Math"/>
                      </a:rPr>
                      <m:t>𝜀</m:t>
                    </m:r>
                  </m:oMath>
                </a14:m>
                <a:r>
                  <a:rPr lang="en-US" dirty="0" smtClean="0"/>
                  <a:t> is the </a:t>
                </a:r>
                <a:r>
                  <a:rPr lang="en-US" i="1" dirty="0" smtClean="0"/>
                  <a:t>Euclidean norm</a:t>
                </a:r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8600" y="960437"/>
                <a:ext cx="8915400" cy="1706563"/>
              </a:xfrm>
              <a:blipFill rotWithShape="1">
                <a:blip r:embed="rId2"/>
                <a:stretch>
                  <a:fillRect l="-958" t="-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/>
              <p:cNvSpPr txBox="1">
                <a:spLocks/>
              </p:cNvSpPr>
              <p:nvPr/>
            </p:nvSpPr>
            <p:spPr>
              <a:xfrm>
                <a:off x="228600" y="3124200"/>
                <a:ext cx="8915400" cy="31242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Wingdings" pitchFamily="2" charset="2"/>
                  <a:buChar char="Ø"/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Times New Roman" pitchFamily="18" charset="0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Wingdings" pitchFamily="2" charset="2"/>
                  <a:buChar char="Ø"/>
                  <a:defRPr sz="20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Times New Roman" pitchFamily="18" charset="0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Wingdings" pitchFamily="2" charset="2"/>
                  <a:buChar char="Ø"/>
                  <a:defRPr sz="18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Times New Roman" pitchFamily="18" charset="0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Wingdings" pitchFamily="2" charset="2"/>
                  <a:buChar char="Ø"/>
                  <a:defRPr sz="16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Times New Roman" pitchFamily="18" charset="0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Wingdings" pitchFamily="2" charset="2"/>
                  <a:buChar char="Ø"/>
                  <a:defRPr sz="16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Times New Roman" pitchFamily="18" charset="0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 smtClean="0"/>
                  <a:t>Thus, Gauss </a:t>
                </a:r>
                <a:r>
                  <a:rPr lang="en-US" dirty="0"/>
                  <a:t>iteration, </a:t>
                </a:r>
                <a:r>
                  <a:rPr lang="en-US" i="1" dirty="0"/>
                  <a:t>v</a:t>
                </a:r>
                <a:r>
                  <a:rPr lang="en-US" dirty="0"/>
                  <a:t> = 0,1,2</a:t>
                </a:r>
                <a:r>
                  <a:rPr lang="en-US" dirty="0" smtClean="0"/>
                  <a:t>,…..:</a:t>
                </a:r>
              </a:p>
              <a:p>
                <a:endParaRPr lang="en-US" dirty="0" smtClean="0"/>
              </a:p>
              <a:p>
                <a:pPr marL="0" indent="0" algn="just">
                  <a:spcAft>
                    <a:spcPts val="1200"/>
                  </a:spcAft>
                  <a:buFont typeface="Wingdings" pitchFamily="2" charset="2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1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𝑣</m:t>
                          </m:r>
                          <m:r>
                            <a:rPr lang="en-US" sz="2000" i="1">
                              <a:latin typeface="Cambria Math"/>
                            </a:rPr>
                            <m:t>+1</m:t>
                          </m:r>
                        </m:sup>
                      </m:sSubSup>
                      <m:r>
                        <a:rPr lang="en-US" sz="20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𝑣</m:t>
                              </m:r>
                            </m:sup>
                          </m:sSubSup>
                          <m:r>
                            <a:rPr lang="en-US" sz="2000" i="1">
                              <a:latin typeface="Cambria Math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𝑣</m:t>
                              </m:r>
                            </m:sup>
                          </m:sSubSup>
                          <m:r>
                            <a:rPr lang="en-US" sz="2000" i="1">
                              <a:latin typeface="Cambria Math"/>
                            </a:rPr>
                            <m:t>,…,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𝑁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𝑣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000" i="1" dirty="0" smtClean="0"/>
              </a:p>
              <a:p>
                <a:pPr marL="0" indent="0" algn="just">
                  <a:spcAft>
                    <a:spcPts val="1200"/>
                  </a:spcAft>
                  <a:buFont typeface="Wingdings" pitchFamily="2" charset="2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2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𝑣</m:t>
                          </m:r>
                          <m:r>
                            <a:rPr lang="en-US" sz="2000" i="1">
                              <a:latin typeface="Cambria Math"/>
                            </a:rPr>
                            <m:t>+1</m:t>
                          </m:r>
                        </m:sup>
                      </m:sSubSup>
                      <m:r>
                        <a:rPr lang="en-US" sz="20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𝑣</m:t>
                              </m:r>
                            </m:sup>
                          </m:sSubSup>
                          <m:r>
                            <a:rPr lang="en-US" sz="2000" i="1">
                              <a:latin typeface="Cambria Math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𝑣</m:t>
                              </m:r>
                            </m:sup>
                          </m:sSubSup>
                          <m:r>
                            <a:rPr lang="en-US" sz="2000" i="1">
                              <a:latin typeface="Cambria Math"/>
                            </a:rPr>
                            <m:t>,…,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𝑁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𝑣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000" i="1" dirty="0" smtClean="0"/>
              </a:p>
              <a:p>
                <a:pPr marL="0" indent="0" algn="just">
                  <a:spcAft>
                    <a:spcPts val="1200"/>
                  </a:spcAft>
                  <a:buFont typeface="Wingdings" pitchFamily="2" charset="2"/>
                  <a:buNone/>
                </a:pPr>
                <a:r>
                  <a:rPr lang="en-US" sz="2000" dirty="0" smtClean="0">
                    <a:ea typeface="Cambria Math"/>
                  </a:rPr>
                  <a:t>			   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/>
                        <a:ea typeface="Cambria Math"/>
                      </a:rPr>
                      <m:t>⋮</m:t>
                    </m:r>
                  </m:oMath>
                </a14:m>
                <a:endParaRPr lang="en-US" sz="2000" i="1" dirty="0" smtClean="0"/>
              </a:p>
              <a:p>
                <a:pPr marL="0" indent="0" algn="just">
                  <a:spcAft>
                    <a:spcPts val="1200"/>
                  </a:spcAft>
                  <a:buFont typeface="Wingdings" pitchFamily="2" charset="2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𝑁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𝑣</m:t>
                          </m:r>
                          <m:r>
                            <a:rPr lang="en-US" sz="2000" i="1">
                              <a:latin typeface="Cambria Math"/>
                            </a:rPr>
                            <m:t>+1</m:t>
                          </m:r>
                        </m:sup>
                      </m:sSubSup>
                      <m:r>
                        <a:rPr lang="en-US" sz="20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𝑁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(</m:t>
                      </m:r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1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𝑣</m:t>
                          </m:r>
                        </m:sup>
                      </m:sSubSup>
                      <m:r>
                        <a:rPr lang="en-US" sz="2000" i="1">
                          <a:latin typeface="Cambria Math"/>
                        </a:rPr>
                        <m:t>,</m:t>
                      </m:r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2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𝑣</m:t>
                          </m:r>
                        </m:sup>
                      </m:sSubSup>
                      <m:r>
                        <a:rPr lang="en-US" sz="2000" i="1">
                          <a:latin typeface="Cambria Math"/>
                        </a:rPr>
                        <m:t>,…,</m:t>
                      </m:r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𝑁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𝑣</m:t>
                          </m:r>
                        </m:sup>
                      </m:sSubSup>
                      <m:r>
                        <a:rPr lang="en-US" sz="2000" i="1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3124200"/>
                <a:ext cx="8915400" cy="3124200"/>
              </a:xfrm>
              <a:prstGeom prst="rect">
                <a:avLst/>
              </a:prstGeom>
              <a:blipFill rotWithShape="1">
                <a:blip r:embed="rId3"/>
                <a:stretch>
                  <a:fillRect l="-958" t="-1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8305800" y="4648200"/>
            <a:ext cx="1219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(33)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609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Flow Solution Techniques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Review of balanced power </a:t>
            </a:r>
            <a:r>
              <a:rPr lang="en-US" dirty="0" smtClean="0"/>
              <a:t>flow</a:t>
            </a:r>
          </a:p>
          <a:p>
            <a:pPr lvl="1"/>
            <a:r>
              <a:rPr lang="en-US" sz="2400" dirty="0"/>
              <a:t>Gauss </a:t>
            </a:r>
            <a:r>
              <a:rPr lang="en-US" sz="2400" dirty="0" smtClean="0"/>
              <a:t>Iterative Technique</a:t>
            </a:r>
            <a:endParaRPr lang="en-US" sz="2400" dirty="0"/>
          </a:p>
          <a:p>
            <a:pPr lvl="1"/>
            <a:r>
              <a:rPr lang="en-US" sz="2400" b="1" u="sng" dirty="0"/>
              <a:t>Gauss-Seidel Iterative </a:t>
            </a:r>
            <a:r>
              <a:rPr lang="en-US" sz="2400" b="1" u="sng" dirty="0" smtClean="0"/>
              <a:t>Technique</a:t>
            </a:r>
            <a:endParaRPr lang="en-US" sz="2400" dirty="0">
              <a:solidFill>
                <a:srgbClr val="FF0000"/>
              </a:solidFill>
            </a:endParaRPr>
          </a:p>
          <a:p>
            <a:pPr lvl="1"/>
            <a:r>
              <a:rPr lang="en-US" sz="2400" dirty="0"/>
              <a:t>Newton Raphson</a:t>
            </a:r>
          </a:p>
          <a:p>
            <a:pPr lvl="1"/>
            <a:r>
              <a:rPr lang="en-US" sz="2400" dirty="0"/>
              <a:t>Fast Decoupled </a:t>
            </a:r>
          </a:p>
          <a:p>
            <a:pPr lvl="1"/>
            <a:r>
              <a:rPr lang="en-US" sz="2400" dirty="0"/>
              <a:t>DC Power Flow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334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rmAutofit/>
          </a:bodyPr>
          <a:lstStyle/>
          <a:p>
            <a:pPr lvl="1" algn="ctr"/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Gauss-Seidel Iterative Technique</a:t>
            </a:r>
            <a:endParaRPr lang="en-US" sz="3200" kern="1200" dirty="0">
              <a:solidFill>
                <a:schemeClr val="tx1"/>
              </a:solidFill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81000" y="884237"/>
                <a:ext cx="8763000" cy="5973763"/>
              </a:xfrm>
            </p:spPr>
            <p:txBody>
              <a:bodyPr>
                <a:normAutofit/>
              </a:bodyPr>
              <a:lstStyle/>
              <a:p>
                <a:endParaRPr lang="en-US" dirty="0" smtClean="0"/>
              </a:p>
              <a:p>
                <a:r>
                  <a:rPr lang="en-US" dirty="0" smtClean="0"/>
                  <a:t>Recall: Gauss iteration, </a:t>
                </a:r>
                <a:r>
                  <a:rPr lang="en-US" i="1" dirty="0" smtClean="0"/>
                  <a:t>v</a:t>
                </a:r>
                <a:r>
                  <a:rPr lang="en-US" dirty="0" smtClean="0"/>
                  <a:t> = 0,1,2,…..:</a:t>
                </a:r>
              </a:p>
              <a:p>
                <a:endParaRPr lang="en-US" dirty="0" smtClean="0"/>
              </a:p>
              <a:p>
                <a:pPr marL="0" indent="0" algn="just"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1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𝑣</m:t>
                          </m:r>
                          <m:r>
                            <a:rPr lang="en-US" sz="2000" i="1">
                              <a:latin typeface="Cambria Math"/>
                            </a:rPr>
                            <m:t>+1</m:t>
                          </m:r>
                        </m:sup>
                      </m:sSubSup>
                      <m:r>
                        <a:rPr lang="en-US" sz="20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𝑣</m:t>
                              </m:r>
                            </m:sup>
                          </m:sSubSup>
                          <m:r>
                            <a:rPr lang="en-US" sz="2000" i="1">
                              <a:latin typeface="Cambria Math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𝑣</m:t>
                              </m:r>
                            </m:sup>
                          </m:sSubSup>
                          <m:r>
                            <a:rPr lang="en-US" sz="2000" i="1">
                              <a:latin typeface="Cambria Math"/>
                            </a:rPr>
                            <m:t>,…,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𝑁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𝑣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000" i="1" dirty="0"/>
              </a:p>
              <a:p>
                <a:pPr marL="0" indent="0" algn="just"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2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𝑣</m:t>
                          </m:r>
                          <m:r>
                            <a:rPr lang="en-US" sz="2000" i="1">
                              <a:latin typeface="Cambria Math"/>
                            </a:rPr>
                            <m:t>+1</m:t>
                          </m:r>
                        </m:sup>
                      </m:sSubSup>
                      <m:r>
                        <a:rPr lang="en-US" sz="20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𝑣</m:t>
                              </m:r>
                            </m:sup>
                          </m:sSubSup>
                          <m:r>
                            <a:rPr lang="en-US" sz="2000" i="1">
                              <a:latin typeface="Cambria Math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𝑣</m:t>
                              </m:r>
                            </m:sup>
                          </m:sSubSup>
                          <m:r>
                            <a:rPr lang="en-US" sz="2000" i="1">
                              <a:latin typeface="Cambria Math"/>
                            </a:rPr>
                            <m:t>,…,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𝑁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𝑣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000" i="1" dirty="0"/>
              </a:p>
              <a:p>
                <a:pPr marL="0" indent="0" algn="just">
                  <a:spcAft>
                    <a:spcPts val="1200"/>
                  </a:spcAft>
                  <a:buNone/>
                </a:pPr>
                <a:r>
                  <a:rPr lang="en-US" sz="2000" dirty="0">
                    <a:ea typeface="Cambria Math"/>
                  </a:rPr>
                  <a:t>			   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/>
                        <a:ea typeface="Cambria Math"/>
                      </a:rPr>
                      <m:t>⋮</m:t>
                    </m:r>
                  </m:oMath>
                </a14:m>
                <a:endParaRPr lang="en-US" sz="2000" i="1" dirty="0"/>
              </a:p>
              <a:p>
                <a:pPr marL="0" indent="0" algn="just"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𝑁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𝑣</m:t>
                          </m:r>
                          <m:r>
                            <a:rPr lang="en-US" sz="2000" i="1">
                              <a:latin typeface="Cambria Math"/>
                            </a:rPr>
                            <m:t>+1</m:t>
                          </m:r>
                        </m:sup>
                      </m:sSubSup>
                      <m:r>
                        <a:rPr lang="en-US" sz="20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𝑁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(</m:t>
                      </m:r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1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𝑣</m:t>
                          </m:r>
                        </m:sup>
                      </m:sSubSup>
                      <m:r>
                        <a:rPr lang="en-US" sz="2000" i="1">
                          <a:latin typeface="Cambria Math"/>
                        </a:rPr>
                        <m:t>,</m:t>
                      </m:r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2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𝑣</m:t>
                          </m:r>
                        </m:sup>
                      </m:sSubSup>
                      <m:r>
                        <a:rPr lang="en-US" sz="2000" i="1">
                          <a:latin typeface="Cambria Math"/>
                        </a:rPr>
                        <m:t>,…,</m:t>
                      </m:r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𝑁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𝑣</m:t>
                          </m:r>
                        </m:sup>
                      </m:sSubSup>
                      <m:r>
                        <a:rPr lang="en-US" sz="2000" i="1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  <a:p>
                <a:pPr marL="400050"/>
                <a:r>
                  <a:rPr lang="en-US" dirty="0" smtClean="0"/>
                  <a:t>When</a:t>
                </a:r>
                <a:r>
                  <a:rPr lang="en-US" b="1" dirty="0" smtClean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2</m:t>
                        </m:r>
                      </m:sub>
                      <m:sup>
                        <m:r>
                          <a:rPr lang="en-US" i="1">
                            <a:latin typeface="Cambria Math"/>
                          </a:rPr>
                          <m:t>𝑣</m:t>
                        </m:r>
                        <m:r>
                          <a:rPr lang="en-US" i="1">
                            <a:latin typeface="Cambria Math"/>
                          </a:rPr>
                          <m:t>+1</m:t>
                        </m:r>
                      </m:sup>
                    </m:sSubSup>
                  </m:oMath>
                </a14:m>
                <a:r>
                  <a:rPr lang="en-US" b="1" dirty="0" smtClean="0">
                    <a:solidFill>
                      <a:srgbClr val="FF0000"/>
                    </a:solidFill>
                  </a:rPr>
                  <a:t> </a:t>
                </a:r>
                <a:r>
                  <a:rPr lang="en-US" dirty="0"/>
                  <a:t>is being solved,</a:t>
                </a:r>
                <a:r>
                  <a:rPr lang="en-US" b="1" dirty="0" smtClean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latin typeface="Cambria Math"/>
                          </a:rPr>
                          <m:t>𝑣</m:t>
                        </m:r>
                        <m:r>
                          <a:rPr lang="en-US" i="1">
                            <a:latin typeface="Cambria Math"/>
                          </a:rPr>
                          <m:t>+1</m:t>
                        </m:r>
                      </m:sup>
                    </m:sSubSup>
                  </m:oMath>
                </a14:m>
                <a:r>
                  <a:rPr lang="en-US" dirty="0" smtClean="0"/>
                  <a:t> </a:t>
                </a:r>
                <a:r>
                  <a:rPr lang="en-US" dirty="0"/>
                  <a:t>would be </a:t>
                </a:r>
                <a:r>
                  <a:rPr lang="en-US" dirty="0" smtClean="0"/>
                  <a:t>known. Since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latin typeface="Cambria Math"/>
                          </a:rPr>
                          <m:t>𝑣</m:t>
                        </m:r>
                        <m:r>
                          <a:rPr lang="en-US" i="1">
                            <a:latin typeface="Cambria Math"/>
                          </a:rPr>
                          <m:t>+1</m:t>
                        </m:r>
                      </m:sup>
                    </m:sSubSup>
                  </m:oMath>
                </a14:m>
                <a:r>
                  <a:rPr lang="en-US" dirty="0"/>
                  <a:t>is </a:t>
                </a:r>
                <a:r>
                  <a:rPr lang="en-US" dirty="0" smtClean="0"/>
                  <a:t>a better estimate than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latin typeface="Cambria Math"/>
                          </a:rPr>
                          <m:t>𝑣</m:t>
                        </m:r>
                      </m:sup>
                    </m:sSubSup>
                  </m:oMath>
                </a14:m>
                <a:r>
                  <a:rPr lang="en-US" dirty="0" smtClean="0"/>
                  <a:t>, the </a:t>
                </a:r>
                <a:r>
                  <a:rPr lang="en-US" dirty="0"/>
                  <a:t>updated </a:t>
                </a:r>
                <a:r>
                  <a:rPr lang="en-US" dirty="0" smtClean="0"/>
                  <a:t>value</a:t>
                </a:r>
                <a:r>
                  <a:rPr lang="en-US" dirty="0"/>
                  <a:t> </a:t>
                </a:r>
                <a:r>
                  <a:rPr lang="en-US" dirty="0" smtClean="0"/>
                  <a:t>is used.</a:t>
                </a:r>
              </a:p>
              <a:p>
                <a:pPr marL="400050"/>
                <a:endParaRPr lang="en-US" dirty="0"/>
              </a:p>
              <a:p>
                <a:pPr marL="400050"/>
                <a:r>
                  <a:rPr lang="en-US" dirty="0" smtClean="0"/>
                  <a:t>Similarly, when solving for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3</m:t>
                        </m:r>
                      </m:sub>
                      <m:sup>
                        <m:r>
                          <a:rPr lang="en-US" i="1">
                            <a:latin typeface="Cambria Math"/>
                          </a:rPr>
                          <m:t>𝑣</m:t>
                        </m:r>
                        <m:r>
                          <a:rPr lang="en-US" i="1">
                            <a:latin typeface="Cambria Math"/>
                          </a:rPr>
                          <m:t>+1</m:t>
                        </m:r>
                      </m:sup>
                    </m:sSubSup>
                  </m:oMath>
                </a14:m>
                <a:r>
                  <a:rPr lang="en-US" b="1" dirty="0" smtClean="0"/>
                  <a:t>, </a:t>
                </a:r>
                <a:r>
                  <a:rPr lang="en-US" dirty="0" smtClean="0"/>
                  <a:t>then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latin typeface="Cambria Math"/>
                          </a:rPr>
                          <m:t>𝑣</m:t>
                        </m:r>
                        <m:r>
                          <a:rPr lang="en-US" i="1">
                            <a:latin typeface="Cambria Math"/>
                          </a:rPr>
                          <m:t>+1</m:t>
                        </m:r>
                      </m:sup>
                    </m:sSubSup>
                  </m:oMath>
                </a14:m>
                <a:r>
                  <a:rPr lang="en-US" dirty="0"/>
                  <a:t>and</a:t>
                </a:r>
                <a:r>
                  <a:rPr lang="en-US" b="1" dirty="0" smtClean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2</m:t>
                        </m:r>
                      </m:sub>
                      <m:sup>
                        <m:r>
                          <a:rPr lang="en-US" i="1">
                            <a:latin typeface="Cambria Math"/>
                          </a:rPr>
                          <m:t>𝑣</m:t>
                        </m:r>
                        <m:r>
                          <a:rPr lang="en-US" i="1">
                            <a:latin typeface="Cambria Math"/>
                          </a:rPr>
                          <m:t>+1</m:t>
                        </m:r>
                      </m:sup>
                    </m:sSubSup>
                  </m:oMath>
                </a14:m>
                <a:r>
                  <a:rPr lang="en-US" dirty="0"/>
                  <a:t>can be used. This modification is </a:t>
                </a:r>
                <a:r>
                  <a:rPr lang="en-US" dirty="0" smtClean="0"/>
                  <a:t>called the </a:t>
                </a:r>
                <a:r>
                  <a:rPr lang="en-US" i="1" dirty="0" smtClean="0"/>
                  <a:t>Gauss-Seidel iteration</a:t>
                </a:r>
                <a:r>
                  <a:rPr lang="en-US" dirty="0" smtClean="0"/>
                  <a:t>.</a:t>
                </a:r>
              </a:p>
              <a:p>
                <a:pPr marL="400050"/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1000" y="884237"/>
                <a:ext cx="8763000" cy="5973763"/>
              </a:xfrm>
              <a:blipFill rotWithShape="1">
                <a:blip r:embed="rId2"/>
                <a:stretch>
                  <a:fillRect l="-974" r="-14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8077200" y="2514600"/>
            <a:ext cx="1219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(33)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761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4800" y="1371600"/>
            <a:ext cx="88392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400" b="1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Gauss-Seidel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iteration, </a:t>
            </a:r>
            <a:r>
              <a:rPr lang="en-US" sz="2400" i="1" dirty="0"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= 0,1,2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,…..: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rmAutofit/>
          </a:bodyPr>
          <a:lstStyle/>
          <a:p>
            <a:pPr lvl="1" algn="ctr"/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Gauss-Seidel Iterative Technique</a:t>
            </a:r>
            <a:endParaRPr lang="en-US" sz="3200" kern="1200" dirty="0">
              <a:solidFill>
                <a:schemeClr val="tx1"/>
              </a:solidFill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0" y="2600765"/>
                <a:ext cx="9144000" cy="232518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spcAft>
                    <a:spcPts val="1200"/>
                  </a:spcAft>
                </a:pPr>
                <a:r>
                  <a:rPr lang="en-US" sz="2400" dirty="0" smtClean="0"/>
                  <a:t>			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smtClean="0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1</m:t>
                        </m:r>
                      </m:sub>
                      <m:sup>
                        <m:r>
                          <a:rPr lang="en-US" sz="2000" i="1">
                            <a:latin typeface="Cambria Math"/>
                          </a:rPr>
                          <m:t>𝑣</m:t>
                        </m:r>
                        <m:r>
                          <a:rPr lang="en-US" sz="2000" i="1">
                            <a:latin typeface="Cambria Math"/>
                          </a:rPr>
                          <m:t>+1</m:t>
                        </m:r>
                      </m:sup>
                    </m:sSubSup>
                    <m:r>
                      <a:rPr lang="en-US" sz="20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h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1</m:t>
                            </m:r>
                          </m:sub>
                          <m:sup>
                            <m:r>
                              <a:rPr lang="en-US" sz="2000" i="1">
                                <a:latin typeface="Cambria Math"/>
                              </a:rPr>
                              <m:t>𝑣</m:t>
                            </m:r>
                          </m:sup>
                        </m:sSubSup>
                        <m:r>
                          <a:rPr lang="en-US" sz="2000" i="1">
                            <a:latin typeface="Cambria Math"/>
                          </a:rPr>
                          <m:t>,</m:t>
                        </m:r>
                        <m:sSubSup>
                          <m:sSubSup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2</m:t>
                            </m:r>
                          </m:sub>
                          <m:sup>
                            <m:r>
                              <a:rPr lang="en-US" sz="2000" i="1">
                                <a:latin typeface="Cambria Math"/>
                              </a:rPr>
                              <m:t>𝑣</m:t>
                            </m:r>
                          </m:sup>
                        </m:sSubSup>
                        <m:r>
                          <a:rPr lang="en-US" sz="2000" i="1">
                            <a:latin typeface="Cambria Math"/>
                          </a:rPr>
                          <m:t>,…,</m:t>
                        </m:r>
                        <m:sSubSup>
                          <m:sSubSup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𝑁</m:t>
                            </m:r>
                          </m:sub>
                          <m:sup>
                            <m:r>
                              <a:rPr lang="en-US" sz="2000" i="1">
                                <a:latin typeface="Cambria Math"/>
                              </a:rPr>
                              <m:t>𝑣</m:t>
                            </m:r>
                          </m:sup>
                        </m:sSubSup>
                      </m:e>
                    </m:d>
                  </m:oMath>
                </a14:m>
                <a:endParaRPr lang="en-US" sz="2000" i="1" dirty="0" smtClean="0"/>
              </a:p>
              <a:p>
                <a:pPr algn="just">
                  <a:spcAft>
                    <a:spcPts val="1200"/>
                  </a:spcAft>
                </a:pPr>
                <a:r>
                  <a:rPr lang="en-US" sz="2000" dirty="0" smtClean="0"/>
                  <a:t>			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2</m:t>
                        </m:r>
                      </m:sub>
                      <m:sup>
                        <m:r>
                          <a:rPr lang="en-US" sz="2000" i="1">
                            <a:latin typeface="Cambria Math"/>
                          </a:rPr>
                          <m:t>𝑣</m:t>
                        </m:r>
                        <m:r>
                          <a:rPr lang="en-US" sz="2000" i="1">
                            <a:latin typeface="Cambria Math"/>
                          </a:rPr>
                          <m:t>+1</m:t>
                        </m:r>
                      </m:sup>
                    </m:sSubSup>
                    <m:r>
                      <a:rPr lang="en-US" sz="20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h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1</m:t>
                            </m:r>
                          </m:sub>
                          <m:sup>
                            <m:r>
                              <a:rPr lang="en-US" sz="2000" i="1">
                                <a:latin typeface="Cambria Math"/>
                              </a:rPr>
                              <m:t>𝑣</m:t>
                            </m:r>
                            <m:r>
                              <a:rPr lang="en-US" sz="2000" i="1">
                                <a:latin typeface="Cambria Math"/>
                              </a:rPr>
                              <m:t>+1</m:t>
                            </m:r>
                          </m:sup>
                        </m:sSubSup>
                        <m:r>
                          <a:rPr lang="en-US" sz="2000" i="1">
                            <a:latin typeface="Cambria Math"/>
                          </a:rPr>
                          <m:t>,</m:t>
                        </m:r>
                        <m:sSubSup>
                          <m:sSubSup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2</m:t>
                            </m:r>
                          </m:sub>
                          <m:sup>
                            <m:r>
                              <a:rPr lang="en-US" sz="2000" i="1">
                                <a:latin typeface="Cambria Math"/>
                              </a:rPr>
                              <m:t>𝑣</m:t>
                            </m:r>
                          </m:sup>
                        </m:sSubSup>
                        <m:r>
                          <a:rPr lang="en-US" sz="2000" i="1">
                            <a:latin typeface="Cambria Math"/>
                          </a:rPr>
                          <m:t>,…,</m:t>
                        </m:r>
                        <m:sSubSup>
                          <m:sSubSup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𝑁</m:t>
                            </m:r>
                          </m:sub>
                          <m:sup>
                            <m:r>
                              <a:rPr lang="en-US" sz="2000" i="1">
                                <a:latin typeface="Cambria Math"/>
                              </a:rPr>
                              <m:t>𝑣</m:t>
                            </m:r>
                          </m:sup>
                        </m:sSubSup>
                      </m:e>
                    </m:d>
                  </m:oMath>
                </a14:m>
                <a:endParaRPr lang="en-US" sz="2000" i="1" dirty="0" smtClean="0"/>
              </a:p>
              <a:p>
                <a:pPr algn="just">
                  <a:spcAft>
                    <a:spcPts val="1200"/>
                  </a:spcAft>
                </a:pPr>
                <a:r>
                  <a:rPr lang="en-US" sz="2000" dirty="0" smtClean="0"/>
                  <a:t>			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3</m:t>
                        </m:r>
                      </m:sub>
                      <m:sup>
                        <m:r>
                          <a:rPr lang="en-US" sz="2000" i="1">
                            <a:latin typeface="Cambria Math"/>
                          </a:rPr>
                          <m:t>𝑣</m:t>
                        </m:r>
                        <m:r>
                          <a:rPr lang="en-US" sz="2000" i="1">
                            <a:latin typeface="Cambria Math"/>
                          </a:rPr>
                          <m:t>+1</m:t>
                        </m:r>
                      </m:sup>
                    </m:sSubSup>
                    <m:r>
                      <a:rPr lang="en-US" sz="20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h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3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(</m:t>
                    </m:r>
                    <m:sSubSup>
                      <m:sSubSupPr>
                        <m:ctrlPr>
                          <a:rPr lang="en-US" sz="20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1</m:t>
                        </m:r>
                      </m:sub>
                      <m:sup>
                        <m:r>
                          <a:rPr lang="en-US" sz="2000" i="1">
                            <a:latin typeface="Cambria Math"/>
                          </a:rPr>
                          <m:t>𝑣</m:t>
                        </m:r>
                        <m:r>
                          <a:rPr lang="en-US" sz="2000" i="1">
                            <a:latin typeface="Cambria Math"/>
                          </a:rPr>
                          <m:t>+1</m:t>
                        </m:r>
                      </m:sup>
                    </m:sSubSup>
                    <m:r>
                      <a:rPr lang="en-US" sz="2000" i="1">
                        <a:latin typeface="Cambria Math"/>
                      </a:rPr>
                      <m:t>,</m:t>
                    </m:r>
                    <m:sSubSup>
                      <m:sSubSupPr>
                        <m:ctrlPr>
                          <a:rPr lang="en-US" sz="20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2</m:t>
                        </m:r>
                      </m:sub>
                      <m:sup>
                        <m:r>
                          <a:rPr lang="en-US" sz="2000" i="1">
                            <a:latin typeface="Cambria Math"/>
                          </a:rPr>
                          <m:t>𝑣</m:t>
                        </m:r>
                        <m:r>
                          <a:rPr lang="en-US" sz="2000" i="1">
                            <a:latin typeface="Cambria Math"/>
                          </a:rPr>
                          <m:t>+1</m:t>
                        </m:r>
                      </m:sup>
                    </m:sSubSup>
                    <m:r>
                      <a:rPr lang="en-US" sz="2000" i="1">
                        <a:latin typeface="Cambria Math"/>
                      </a:rPr>
                      <m:t>,</m:t>
                    </m:r>
                    <m:sSubSup>
                      <m:sSubSupPr>
                        <m:ctrlPr>
                          <a:rPr lang="en-US" sz="20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3</m:t>
                        </m:r>
                      </m:sub>
                      <m:sup>
                        <m:r>
                          <a:rPr lang="en-US" sz="2000" i="1">
                            <a:latin typeface="Cambria Math"/>
                          </a:rPr>
                          <m:t>𝑣</m:t>
                        </m:r>
                      </m:sup>
                    </m:sSubSup>
                    <m:r>
                      <a:rPr lang="en-US" sz="2000" i="1">
                        <a:latin typeface="Cambria Math"/>
                      </a:rPr>
                      <m:t>…,</m:t>
                    </m:r>
                    <m:sSubSup>
                      <m:sSubSupPr>
                        <m:ctrlPr>
                          <a:rPr lang="en-US" sz="20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𝑁</m:t>
                        </m:r>
                      </m:sub>
                      <m:sup>
                        <m:r>
                          <a:rPr lang="en-US" sz="2000" i="1">
                            <a:latin typeface="Cambria Math"/>
                          </a:rPr>
                          <m:t>𝑣</m:t>
                        </m:r>
                      </m:sup>
                    </m:sSubSup>
                    <m:r>
                      <a:rPr lang="en-US" sz="2000" i="1">
                        <a:latin typeface="Cambria Math"/>
                      </a:rPr>
                      <m:t>)</m:t>
                    </m:r>
                  </m:oMath>
                </a14:m>
                <a:endParaRPr lang="en-US" sz="2000" dirty="0"/>
              </a:p>
              <a:p>
                <a:pPr algn="just">
                  <a:spcAft>
                    <a:spcPts val="1200"/>
                  </a:spcAft>
                </a:pPr>
                <a:r>
                  <a:rPr lang="en-US" sz="2000" dirty="0" smtClean="0"/>
                  <a:t> 			 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/>
                      </a:rPr>
                      <m:t>⋮</m:t>
                    </m:r>
                  </m:oMath>
                </a14:m>
                <a:endParaRPr lang="en-US" sz="2000" i="1" dirty="0" smtClean="0"/>
              </a:p>
              <a:p>
                <a:pPr algn="just">
                  <a:spcAft>
                    <a:spcPts val="1200"/>
                  </a:spcAft>
                </a:pPr>
                <a:r>
                  <a:rPr lang="en-US" sz="2000" dirty="0" smtClean="0"/>
                  <a:t>			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𝑁</m:t>
                        </m:r>
                      </m:sub>
                      <m:sup>
                        <m:r>
                          <a:rPr lang="en-US" sz="2000" i="1">
                            <a:latin typeface="Cambria Math"/>
                          </a:rPr>
                          <m:t>𝑣</m:t>
                        </m:r>
                        <m:r>
                          <a:rPr lang="en-US" sz="2000" i="1">
                            <a:latin typeface="Cambria Math"/>
                          </a:rPr>
                          <m:t>+1</m:t>
                        </m:r>
                      </m:sup>
                    </m:sSubSup>
                    <m:r>
                      <a:rPr lang="en-US" sz="20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h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𝑁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(</m:t>
                    </m:r>
                    <m:sSubSup>
                      <m:sSubSupPr>
                        <m:ctrlPr>
                          <a:rPr lang="en-US" sz="20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1</m:t>
                        </m:r>
                      </m:sub>
                      <m:sup>
                        <m:r>
                          <a:rPr lang="en-US" sz="2000" i="1">
                            <a:latin typeface="Cambria Math"/>
                          </a:rPr>
                          <m:t>𝑣</m:t>
                        </m:r>
                        <m:r>
                          <a:rPr lang="en-US" sz="2000" i="1">
                            <a:latin typeface="Cambria Math"/>
                          </a:rPr>
                          <m:t>+1</m:t>
                        </m:r>
                      </m:sup>
                    </m:sSubSup>
                    <m:r>
                      <a:rPr lang="en-US" sz="2000" i="1">
                        <a:latin typeface="Cambria Math"/>
                      </a:rPr>
                      <m:t>,</m:t>
                    </m:r>
                    <m:sSubSup>
                      <m:sSubSupPr>
                        <m:ctrlPr>
                          <a:rPr lang="en-US" sz="20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2</m:t>
                        </m:r>
                      </m:sub>
                      <m:sup>
                        <m:r>
                          <a:rPr lang="en-US" sz="2000" i="1">
                            <a:latin typeface="Cambria Math"/>
                          </a:rPr>
                          <m:t>𝑣</m:t>
                        </m:r>
                        <m:r>
                          <a:rPr lang="en-US" sz="2000" i="1">
                            <a:latin typeface="Cambria Math"/>
                          </a:rPr>
                          <m:t>+1</m:t>
                        </m:r>
                      </m:sup>
                    </m:sSubSup>
                    <m:r>
                      <a:rPr lang="en-US" sz="2000" i="1">
                        <a:latin typeface="Cambria Math"/>
                      </a:rPr>
                      <m:t>,…,</m:t>
                    </m:r>
                    <m:sSubSup>
                      <m:sSubSupPr>
                        <m:ctrlPr>
                          <a:rPr lang="en-US" sz="20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𝑁</m:t>
                        </m:r>
                        <m:r>
                          <a:rPr lang="en-US" sz="2000" i="1">
                            <a:latin typeface="Cambria Math"/>
                          </a:rPr>
                          <m:t>−1</m:t>
                        </m:r>
                      </m:sub>
                      <m:sup>
                        <m:r>
                          <a:rPr lang="en-US" sz="2000" i="1">
                            <a:latin typeface="Cambria Math"/>
                          </a:rPr>
                          <m:t>𝑣</m:t>
                        </m:r>
                        <m:r>
                          <a:rPr lang="en-US" sz="2000" i="1">
                            <a:latin typeface="Cambria Math"/>
                          </a:rPr>
                          <m:t>+1</m:t>
                        </m:r>
                      </m:sup>
                    </m:sSubSup>
                    <m:r>
                      <a:rPr lang="en-US" sz="2000" i="1">
                        <a:latin typeface="Cambria Math"/>
                      </a:rPr>
                      <m:t>,</m:t>
                    </m:r>
                    <m:sSubSup>
                      <m:sSubSupPr>
                        <m:ctrlPr>
                          <a:rPr lang="en-US" sz="20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𝑁</m:t>
                        </m:r>
                      </m:sub>
                      <m:sup>
                        <m:r>
                          <a:rPr lang="en-US" sz="2000" i="1">
                            <a:latin typeface="Cambria Math"/>
                          </a:rPr>
                          <m:t>𝑣</m:t>
                        </m:r>
                      </m:sup>
                    </m:sSubSup>
                    <m:r>
                      <a:rPr lang="en-US" sz="2000" i="1">
                        <a:latin typeface="Cambria Math"/>
                      </a:rPr>
                      <m:t>)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600765"/>
                <a:ext cx="9144000" cy="2325188"/>
              </a:xfrm>
              <a:prstGeom prst="rect">
                <a:avLst/>
              </a:prstGeom>
              <a:blipFill rotWithShape="1">
                <a:blip r:embed="rId2"/>
                <a:stretch>
                  <a:fillRect b="-18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8077200" y="3200400"/>
            <a:ext cx="1295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(34)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116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Flow Solution Techniques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Review of balanced power </a:t>
            </a:r>
            <a:r>
              <a:rPr lang="en-US" dirty="0" smtClean="0"/>
              <a:t>flow</a:t>
            </a:r>
          </a:p>
          <a:p>
            <a:pPr lvl="1"/>
            <a:r>
              <a:rPr lang="en-US" sz="2400" dirty="0"/>
              <a:t>Gauss </a:t>
            </a:r>
            <a:r>
              <a:rPr lang="en-US" sz="2400" dirty="0" smtClean="0"/>
              <a:t>Iterative Technique</a:t>
            </a:r>
            <a:endParaRPr lang="en-US" sz="2400" dirty="0"/>
          </a:p>
          <a:p>
            <a:pPr lvl="1"/>
            <a:r>
              <a:rPr lang="en-US" sz="2400" dirty="0"/>
              <a:t>Gauss-Seidel Iterative </a:t>
            </a:r>
            <a:r>
              <a:rPr lang="en-US" sz="2400" dirty="0" smtClean="0"/>
              <a:t>Technique </a:t>
            </a:r>
          </a:p>
          <a:p>
            <a:pPr lvl="1"/>
            <a:r>
              <a:rPr lang="en-US" sz="2400" b="1" u="sng" dirty="0" smtClean="0"/>
              <a:t>Newton </a:t>
            </a:r>
            <a:r>
              <a:rPr lang="en-US" sz="2400" b="1" u="sng" dirty="0"/>
              <a:t>Raphson</a:t>
            </a:r>
          </a:p>
          <a:p>
            <a:pPr lvl="1"/>
            <a:r>
              <a:rPr lang="en-US" sz="2400" dirty="0"/>
              <a:t>Fast Decoupled </a:t>
            </a:r>
          </a:p>
          <a:p>
            <a:pPr lvl="1"/>
            <a:r>
              <a:rPr lang="en-US" sz="2400" dirty="0"/>
              <a:t>DC Power Flow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31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 algn="ctr"/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Newton Raphson Method</a:t>
            </a:r>
            <a:endParaRPr lang="en-US" sz="3200" kern="1200" dirty="0">
              <a:solidFill>
                <a:schemeClr val="tx1"/>
              </a:solidFill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400050">
              <a:spcAft>
                <a:spcPts val="1800"/>
              </a:spcAft>
            </a:pPr>
            <a:r>
              <a:rPr lang="en-US" sz="2000" dirty="0" smtClean="0"/>
              <a:t>Newton-</a:t>
            </a:r>
            <a:r>
              <a:rPr lang="en-US" sz="2000" dirty="0" err="1" smtClean="0"/>
              <a:t>Raphson</a:t>
            </a:r>
            <a:r>
              <a:rPr lang="en-US" sz="2000" dirty="0" smtClean="0"/>
              <a:t> </a:t>
            </a:r>
            <a:r>
              <a:rPr lang="en-US" sz="2000" dirty="0"/>
              <a:t>Methods were originally developed for use on transmission level analysis</a:t>
            </a:r>
            <a:r>
              <a:rPr lang="en-US" sz="2000" dirty="0" smtClean="0"/>
              <a:t>.</a:t>
            </a:r>
          </a:p>
          <a:p>
            <a:pPr>
              <a:spcAft>
                <a:spcPts val="1800"/>
              </a:spcAft>
            </a:pPr>
            <a:r>
              <a:rPr lang="en-US" sz="2000" dirty="0" smtClean="0"/>
              <a:t>They </a:t>
            </a:r>
            <a:r>
              <a:rPr lang="en-US" sz="2000" dirty="0"/>
              <a:t>are based on the power injections at each node, both real and reactive</a:t>
            </a:r>
            <a:r>
              <a:rPr lang="en-US" sz="2000" dirty="0" smtClean="0"/>
              <a:t>.</a:t>
            </a:r>
          </a:p>
          <a:p>
            <a:pPr>
              <a:spcAft>
                <a:spcPts val="1800"/>
              </a:spcAft>
            </a:pPr>
            <a:r>
              <a:rPr lang="en-US" sz="2000" dirty="0" smtClean="0"/>
              <a:t>These </a:t>
            </a:r>
            <a:r>
              <a:rPr lang="en-US" sz="2000" dirty="0"/>
              <a:t>power injections are then used to update the voltage and voltage angle</a:t>
            </a:r>
            <a:r>
              <a:rPr lang="en-US" sz="2000" dirty="0" smtClean="0"/>
              <a:t>.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endParaRPr lang="en-US" sz="2000" dirty="0" smtClean="0">
              <a:solidFill>
                <a:srgbClr val="000000"/>
              </a:solidFill>
            </a:endParaRPr>
          </a:p>
          <a:p>
            <a:pPr>
              <a:spcAft>
                <a:spcPts val="1800"/>
              </a:spcAft>
            </a:pPr>
            <a:r>
              <a:rPr lang="en-US" sz="2000" dirty="0" smtClean="0">
                <a:solidFill>
                  <a:srgbClr val="000000"/>
                </a:solidFill>
              </a:rPr>
              <a:t>The </a:t>
            </a:r>
            <a:r>
              <a:rPr lang="en-US" sz="2000" dirty="0">
                <a:solidFill>
                  <a:srgbClr val="000000"/>
                </a:solidFill>
              </a:rPr>
              <a:t>NR method is a powerful method of solving a system of non-linear algebraic </a:t>
            </a:r>
            <a:r>
              <a:rPr lang="en-US" sz="2000" dirty="0" smtClean="0">
                <a:solidFill>
                  <a:srgbClr val="000000"/>
                </a:solidFill>
              </a:rPr>
              <a:t>equations</a:t>
            </a:r>
            <a:r>
              <a:rPr lang="en-US" sz="2000" dirty="0">
                <a:solidFill>
                  <a:srgbClr val="000000"/>
                </a:solidFill>
              </a:rPr>
              <a:t>,</a:t>
            </a:r>
            <a:r>
              <a:rPr lang="en-US" sz="2000" dirty="0" smtClean="0"/>
              <a:t> requiring </a:t>
            </a:r>
            <a:r>
              <a:rPr lang="en-US" sz="2000" dirty="0"/>
              <a:t>the </a:t>
            </a:r>
            <a:r>
              <a:rPr lang="en-US" sz="2000" dirty="0" smtClean="0"/>
              <a:t>calculation </a:t>
            </a:r>
            <a:r>
              <a:rPr lang="en-US" sz="2000" dirty="0"/>
              <a:t>and inversion of a Jacobian matrix, which is computationally intensive</a:t>
            </a:r>
            <a:r>
              <a:rPr lang="en-US" sz="2000" dirty="0" smtClean="0"/>
              <a:t>.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000000"/>
                </a:solidFill>
              </a:rPr>
              <a:t>It </a:t>
            </a:r>
            <a:r>
              <a:rPr lang="en-US" sz="2000" dirty="0" smtClean="0">
                <a:solidFill>
                  <a:srgbClr val="000000"/>
                </a:solidFill>
              </a:rPr>
              <a:t>solves in a relatively few number of iterations.</a:t>
            </a:r>
            <a:endParaRPr lang="en-US" sz="2000" dirty="0">
              <a:solidFill>
                <a:srgbClr val="000000"/>
              </a:solidFill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000000"/>
              </a:solidFill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000000"/>
                </a:solidFill>
              </a:rPr>
              <a:t>It is the most widely used method for solving power flow problem.</a:t>
            </a:r>
          </a:p>
          <a:p>
            <a:pPr marL="0" indent="0">
              <a:spcAft>
                <a:spcPts val="1800"/>
              </a:spcAft>
              <a:buNone/>
            </a:pPr>
            <a:endParaRPr lang="en-US" sz="2000" dirty="0"/>
          </a:p>
          <a:p>
            <a:pPr>
              <a:spcAft>
                <a:spcPts val="1800"/>
              </a:spcAft>
            </a:pPr>
            <a:endParaRPr lang="en-US" sz="2000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9510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6630" name="Text Box 6"/>
              <p:cNvSpPr txBox="1">
                <a:spLocks noChangeArrowheads="1"/>
              </p:cNvSpPr>
              <p:nvPr/>
            </p:nvSpPr>
            <p:spPr bwMode="auto">
              <a:xfrm>
                <a:off x="228600" y="1416333"/>
                <a:ext cx="8915400" cy="490826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marL="342900" indent="-342900" fontAlgn="base">
                  <a:spcBef>
                    <a:spcPct val="0"/>
                  </a:spcBef>
                  <a:spcAft>
                    <a:spcPct val="0"/>
                  </a:spcAft>
                  <a:buFont typeface="Wingdings" pitchFamily="2" charset="2"/>
                  <a:buChar char="Ø"/>
                </a:pPr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Consider a set of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000000"/>
                        </a:solidFill>
                        <a:latin typeface="Cambria Math"/>
                        <a:cs typeface="Times New Roman" pitchFamily="18" charset="0"/>
                      </a:rPr>
                      <m:t>𝑛</m:t>
                    </m:r>
                  </m:oMath>
                </a14:m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 non-linear algebraic equations:</a:t>
                </a:r>
              </a:p>
              <a:p>
                <a:pPr marL="342900" indent="-342900" fontAlgn="base">
                  <a:spcBef>
                    <a:spcPct val="0"/>
                  </a:spcBef>
                  <a:spcAft>
                    <a:spcPct val="0"/>
                  </a:spcAft>
                  <a:buFont typeface="Wingdings" pitchFamily="2" charset="2"/>
                  <a:buChar char="Ø"/>
                </a:pPr>
                <a:endParaRPr lang="en-US" sz="2400" dirty="0" smtClean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algn="just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	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𝑓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  <m:r>
                          <a:rPr lang="en-US" sz="2000" i="1">
                            <a:latin typeface="Cambria Math"/>
                          </a:rPr>
                          <m:t>,…,</m:t>
                        </m:r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sz="2000" i="1">
                        <a:latin typeface="Cambria Math"/>
                      </a:rPr>
                      <m:t>=0       </m:t>
                    </m:r>
                    <m:r>
                      <a:rPr lang="en-US" sz="2000" i="1">
                        <a:latin typeface="Cambria Math"/>
                      </a:rPr>
                      <m:t>𝑖</m:t>
                    </m:r>
                    <m:r>
                      <a:rPr lang="en-US" sz="2000" i="1">
                        <a:latin typeface="Cambria Math"/>
                      </a:rPr>
                      <m:t>=1,2,…,</m:t>
                    </m:r>
                    <m:r>
                      <a:rPr lang="en-US" sz="2000" i="1">
                        <a:latin typeface="Cambria Math"/>
                      </a:rPr>
                      <m:t>𝑛</m:t>
                    </m:r>
                  </m:oMath>
                </a14:m>
                <a:r>
                  <a:rPr lang="en-US" sz="2000" dirty="0" smtClean="0"/>
                  <a:t>			        </a:t>
                </a:r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(35)</a:t>
                </a:r>
                <a:endParaRPr lang="en-US" sz="2000" dirty="0">
                  <a:latin typeface="Times New Roman" pitchFamily="18" charset="0"/>
                  <a:cs typeface="Times New Roman" pitchFamily="18" charset="0"/>
                </a:endParaRPr>
              </a:p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smtClean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342900" indent="-342900" fontAlgn="base">
                  <a:spcBef>
                    <a:spcPct val="0"/>
                  </a:spcBef>
                  <a:spcAft>
                    <a:spcPct val="0"/>
                  </a:spcAft>
                  <a:buFont typeface="Wingdings" pitchFamily="2" charset="2"/>
                  <a:buChar char="Ø"/>
                </a:pPr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Assume initial values of unknowns as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1</m:t>
                        </m:r>
                      </m:sub>
                      <m:sup>
                        <m:r>
                          <a:rPr lang="en-US" sz="2400" i="1">
                            <a:latin typeface="Cambria Math"/>
                          </a:rPr>
                          <m:t>0</m:t>
                        </m:r>
                      </m:sup>
                    </m:sSubSup>
                  </m:oMath>
                </a14:m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,</a:t>
                </a:r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/>
                          </a:rPr>
                          <m:t>2</m:t>
                        </m:r>
                      </m:sub>
                      <m:sup>
                        <m:r>
                          <a:rPr lang="en-US" sz="2400" i="1">
                            <a:latin typeface="Cambria Math"/>
                          </a:rPr>
                          <m:t>0</m:t>
                        </m:r>
                      </m:sup>
                    </m:sSubSup>
                  </m:oMath>
                </a14:m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,…,</a:t>
                </a:r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/>
                          </a:rPr>
                          <m:t>𝑛</m:t>
                        </m:r>
                      </m:sub>
                      <m:sup>
                        <m:r>
                          <a:rPr lang="en-US" sz="2400" i="1">
                            <a:latin typeface="Cambria Math"/>
                          </a:rPr>
                          <m:t>0</m:t>
                        </m:r>
                      </m:sup>
                    </m:sSubSup>
                  </m:oMath>
                </a14:m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. </a:t>
                </a:r>
              </a:p>
              <a:p>
                <a:pPr marL="342900" indent="-342900" fontAlgn="base">
                  <a:spcBef>
                    <a:spcPct val="0"/>
                  </a:spcBef>
                  <a:spcAft>
                    <a:spcPct val="0"/>
                  </a:spcAft>
                  <a:buFont typeface="Wingdings" pitchFamily="2" charset="2"/>
                  <a:buChar char="Ø"/>
                </a:pPr>
                <a:endParaRPr lang="en-US" sz="24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342900" indent="-342900" fontAlgn="base">
                  <a:spcBef>
                    <a:spcPct val="0"/>
                  </a:spcBef>
                  <a:spcAft>
                    <a:spcPct val="0"/>
                  </a:spcAft>
                  <a:buFont typeface="Wingdings" pitchFamily="2" charset="2"/>
                  <a:buChar char="Ø"/>
                </a:pPr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Let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/>
                          </a:rPr>
                          <m:t>∆</m:t>
                        </m:r>
                        <m:r>
                          <a:rPr lang="en-US" sz="24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1</m:t>
                        </m:r>
                      </m:sub>
                      <m:sup>
                        <m:r>
                          <a:rPr lang="en-US" sz="2400" i="1">
                            <a:latin typeface="Cambria Math"/>
                          </a:rPr>
                          <m:t>0</m:t>
                        </m:r>
                      </m:sup>
                    </m:sSubSup>
                  </m:oMath>
                </a14:m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,</a:t>
                </a:r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/>
                          </a:rPr>
                          <m:t>∆</m:t>
                        </m:r>
                        <m:r>
                          <a:rPr lang="en-US" sz="24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/>
                          </a:rPr>
                          <m:t>2</m:t>
                        </m:r>
                      </m:sub>
                      <m:sup>
                        <m:r>
                          <a:rPr lang="en-US" sz="2400" i="1">
                            <a:latin typeface="Cambria Math"/>
                          </a:rPr>
                          <m:t>0</m:t>
                        </m:r>
                      </m:sup>
                    </m:sSubSup>
                  </m:oMath>
                </a14:m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,…,</a:t>
                </a:r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/>
                          </a:rPr>
                          <m:t>∆</m:t>
                        </m:r>
                        <m:r>
                          <a:rPr lang="en-US" sz="24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/>
                          </a:rPr>
                          <m:t>𝑛</m:t>
                        </m:r>
                      </m:sub>
                      <m:sup>
                        <m:r>
                          <a:rPr lang="en-US" sz="2400" i="1">
                            <a:latin typeface="Cambria Math"/>
                          </a:rPr>
                          <m:t>0</m:t>
                        </m:r>
                      </m:sup>
                    </m:sSubSup>
                    <m:r>
                      <a:rPr lang="en-US" sz="2400" b="0" i="0" smtClean="0">
                        <a:latin typeface="Cambria Math"/>
                      </a:rPr>
                      <m:t> </m:t>
                    </m:r>
                  </m:oMath>
                </a14:m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be the corrections, which upon being added to the initial guess, give the actual solution.</a:t>
                </a:r>
              </a:p>
              <a:p>
                <a:pPr marL="342900" indent="-342900" fontAlgn="base">
                  <a:spcBef>
                    <a:spcPct val="0"/>
                  </a:spcBef>
                  <a:spcAft>
                    <a:spcPct val="0"/>
                  </a:spcAft>
                  <a:buFont typeface="Wingdings" pitchFamily="2" charset="2"/>
                  <a:buChar char="Ø"/>
                </a:pPr>
                <a:endParaRPr lang="en-US" sz="2400" dirty="0" smtClean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342900" indent="-342900" fontAlgn="base">
                  <a:spcBef>
                    <a:spcPct val="0"/>
                  </a:spcBef>
                  <a:spcAft>
                    <a:spcPct val="0"/>
                  </a:spcAft>
                  <a:buFont typeface="Wingdings" pitchFamily="2" charset="2"/>
                  <a:buChar char="Ø"/>
                </a:pPr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Therefore:</a:t>
                </a:r>
              </a:p>
              <a:p>
                <a:pPr algn="just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 dirty="0" smtClean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𝑓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1</m:t>
                            </m:r>
                          </m:sub>
                          <m:sup>
                            <m:r>
                              <a:rPr lang="en-US" sz="2000" i="1">
                                <a:latin typeface="Cambria Math"/>
                              </a:rPr>
                              <m:t>0</m:t>
                            </m:r>
                          </m:sup>
                        </m:sSubSup>
                        <m:r>
                          <a:rPr lang="en-US" sz="2000" i="1">
                            <a:latin typeface="Cambria Math"/>
                          </a:rPr>
                          <m:t>+</m:t>
                        </m:r>
                        <m:sSubSup>
                          <m:sSubSup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/>
                              </a:rPr>
                              <m:t>∆</m:t>
                            </m:r>
                            <m:r>
                              <a:rPr lang="en-US" sz="2000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1</m:t>
                            </m:r>
                          </m:sub>
                          <m:sup>
                            <m:r>
                              <a:rPr lang="en-US" sz="2000" i="1">
                                <a:latin typeface="Cambria Math"/>
                              </a:rPr>
                              <m:t>0</m:t>
                            </m:r>
                          </m:sup>
                        </m:sSubSup>
                        <m:r>
                          <a:rPr lang="en-US" sz="2000" i="1">
                            <a:latin typeface="Cambria Math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/>
                          </a:rPr>
                          <m:t>  </m:t>
                        </m:r>
                        <m:sSubSup>
                          <m:sSubSup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2</m:t>
                            </m:r>
                          </m:sub>
                          <m:sup>
                            <m:r>
                              <a:rPr lang="en-US" sz="2000" i="1">
                                <a:latin typeface="Cambria Math"/>
                              </a:rPr>
                              <m:t>0</m:t>
                            </m:r>
                          </m:sup>
                        </m:sSubSup>
                        <m:r>
                          <a:rPr lang="en-US" sz="2000" i="1">
                            <a:latin typeface="Cambria Math"/>
                          </a:rPr>
                          <m:t>+</m:t>
                        </m:r>
                        <m:sSubSup>
                          <m:sSubSup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/>
                              </a:rPr>
                              <m:t>∆</m:t>
                            </m:r>
                            <m:r>
                              <a:rPr lang="en-US" sz="2000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2</m:t>
                            </m:r>
                          </m:sub>
                          <m:sup>
                            <m:r>
                              <a:rPr lang="en-US" sz="2000" i="1">
                                <a:latin typeface="Cambria Math"/>
                              </a:rPr>
                              <m:t>0</m:t>
                            </m:r>
                          </m:sup>
                        </m:sSubSup>
                        <m:r>
                          <a:rPr lang="en-US" sz="2000" i="1">
                            <a:latin typeface="Cambria Math"/>
                          </a:rPr>
                          <m:t>,…,</m:t>
                        </m:r>
                        <m:r>
                          <a:rPr lang="en-US" sz="2000" b="0" i="1" smtClean="0">
                            <a:latin typeface="Cambria Math"/>
                          </a:rPr>
                          <m:t>  </m:t>
                        </m:r>
                        <m:sSubSup>
                          <m:sSubSup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𝑛</m:t>
                            </m:r>
                          </m:sub>
                          <m:sup>
                            <m:r>
                              <a:rPr lang="en-US" sz="2000" i="1">
                                <a:latin typeface="Cambria Math"/>
                              </a:rPr>
                              <m:t>0</m:t>
                            </m:r>
                          </m:sup>
                        </m:sSubSup>
                        <m:r>
                          <a:rPr lang="en-US" sz="2000" i="1">
                            <a:latin typeface="Cambria Math"/>
                          </a:rPr>
                          <m:t>+</m:t>
                        </m:r>
                        <m:sSubSup>
                          <m:sSubSup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/>
                              </a:rPr>
                              <m:t>∆</m:t>
                            </m:r>
                            <m:r>
                              <a:rPr lang="en-US" sz="2000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𝑛</m:t>
                            </m:r>
                          </m:sub>
                          <m:sup>
                            <m:r>
                              <a:rPr lang="en-US" sz="2000" i="1">
                                <a:latin typeface="Cambria Math"/>
                              </a:rPr>
                              <m:t>0</m:t>
                            </m:r>
                          </m:sup>
                        </m:sSubSup>
                      </m:e>
                    </m:d>
                    <m:r>
                      <a:rPr lang="en-US" sz="2000" i="1">
                        <a:latin typeface="Cambria Math"/>
                      </a:rPr>
                      <m:t>=0       </m:t>
                    </m:r>
                    <m:r>
                      <a:rPr lang="en-US" sz="2000" i="1">
                        <a:latin typeface="Cambria Math"/>
                      </a:rPr>
                      <m:t>𝑖</m:t>
                    </m:r>
                    <m:r>
                      <a:rPr lang="en-US" sz="2000" i="1">
                        <a:latin typeface="Cambria Math"/>
                      </a:rPr>
                      <m:t>=1,2,…,</m:t>
                    </m:r>
                    <m:r>
                      <a:rPr lang="en-US" sz="2000" i="1">
                        <a:latin typeface="Cambria Math"/>
                      </a:rPr>
                      <m:t>𝑛</m:t>
                    </m:r>
                  </m:oMath>
                </a14:m>
                <a:r>
                  <a:rPr lang="en-US" sz="2000" dirty="0" smtClean="0"/>
                  <a:t>         </a:t>
                </a:r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(36)</a:t>
                </a:r>
                <a:endParaRPr lang="en-US" sz="2000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342900" indent="-342900" fontAlgn="base">
                  <a:spcBef>
                    <a:spcPct val="0"/>
                  </a:spcBef>
                  <a:spcAft>
                    <a:spcPct val="0"/>
                  </a:spcAft>
                  <a:buFont typeface="Wingdings" pitchFamily="2" charset="2"/>
                  <a:buChar char="Ø"/>
                </a:pPr>
                <a:endParaRPr lang="en-US" sz="2400" dirty="0" smtClean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342900" indent="-342900" fontAlgn="base">
                  <a:spcBef>
                    <a:spcPct val="0"/>
                  </a:spcBef>
                  <a:spcAft>
                    <a:spcPct val="0"/>
                  </a:spcAft>
                  <a:buFont typeface="Wingdings" pitchFamily="2" charset="2"/>
                  <a:buChar char="Ø"/>
                </a:pPr>
                <a:endParaRPr lang="en-US" sz="2400" dirty="0" smtClean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26630" name="Text 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28600" y="1416333"/>
                <a:ext cx="8915400" cy="4908267"/>
              </a:xfrm>
              <a:prstGeom prst="rect">
                <a:avLst/>
              </a:prstGeom>
              <a:blipFill rotWithShape="1">
                <a:blip r:embed="rId2"/>
                <a:stretch>
                  <a:fillRect l="-958" t="-993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2"/>
          <p:cNvSpPr txBox="1">
            <a:spLocks noChangeArrowheads="1"/>
          </p:cNvSpPr>
          <p:nvPr/>
        </p:nvSpPr>
        <p:spPr>
          <a:xfrm>
            <a:off x="457200" y="197133"/>
            <a:ext cx="8229600" cy="762000"/>
          </a:xfrm>
          <a:prstGeom prst="rect">
            <a:avLst/>
          </a:prstGeom>
        </p:spPr>
        <p:txBody>
          <a:bodyPr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sz="32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Newton Raphson General Form</a:t>
            </a:r>
            <a:endParaRPr lang="en-US" sz="32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010400" y="6553200"/>
            <a:ext cx="2133600" cy="304800"/>
          </a:xfrm>
        </p:spPr>
        <p:txBody>
          <a:bodyPr/>
          <a:lstStyle/>
          <a:p>
            <a:fld id="{E5D8A156-7E7B-4ADD-B438-3FFBD138C913}" type="slidenum">
              <a:rPr lang="en-US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pPr/>
              <a:t>37</a:t>
            </a:fld>
            <a:endParaRPr lang="en-US" dirty="0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3772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ext Box 2"/>
          <p:cNvSpPr txBox="1">
            <a:spLocks noChangeArrowheads="1"/>
          </p:cNvSpPr>
          <p:nvPr/>
        </p:nvSpPr>
        <p:spPr bwMode="auto">
          <a:xfrm>
            <a:off x="152400" y="1302603"/>
            <a:ext cx="89916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Expanding these equations in Taylor series around the initial guess</a:t>
            </a:r>
            <a:r>
              <a:rPr lang="en-US" sz="2400" dirty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gives: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846" name="Text Box 6"/>
              <p:cNvSpPr txBox="1">
                <a:spLocks noChangeArrowheads="1"/>
              </p:cNvSpPr>
              <p:nvPr/>
            </p:nvSpPr>
            <p:spPr bwMode="auto">
              <a:xfrm>
                <a:off x="152400" y="4536664"/>
                <a:ext cx="8991599" cy="113120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	where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400" i="1">
                                    <a:latin typeface="Cambria Math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latin typeface="Cambria Math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𝑖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sz="2400" i="1">
                                    <a:latin typeface="Cambria Math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  <m:sup>
                        <m:r>
                          <a:rPr lang="en-US" sz="2400" i="1">
                            <a:latin typeface="Cambria Math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,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400" i="1">
                                    <a:latin typeface="Cambria Math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latin typeface="Cambria Math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𝑖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sz="2400" i="1">
                                    <a:latin typeface="Cambria Math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  <m:sup>
                        <m:r>
                          <a:rPr lang="en-US" sz="2400" i="1">
                            <a:latin typeface="Cambria Math"/>
                          </a:rPr>
                          <m:t>0</m:t>
                        </m:r>
                      </m:sup>
                    </m:sSup>
                    <m:r>
                      <a:rPr lang="en-US" sz="2400" b="0" i="0" smtClean="0">
                        <a:latin typeface="Cambria Math"/>
                      </a:rPr>
                      <m:t>,…</m:t>
                    </m:r>
                    <m:sSup>
                      <m:sSupPr>
                        <m:ctrlPr>
                          <a:rPr lang="en-US" sz="2400" i="1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400" i="1">
                                    <a:latin typeface="Cambria Math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latin typeface="Cambria Math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𝑖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sz="2400" i="1">
                                    <a:latin typeface="Cambria Math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/>
                                      </a:rPr>
                                      <m:t>𝑛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  <m:sup>
                        <m:r>
                          <a:rPr lang="en-US" sz="2400" i="1">
                            <a:latin typeface="Cambria Math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are the derivatives of </a:t>
                </a:r>
                <a:r>
                  <a:rPr lang="en-US" sz="2400" i="1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f</a:t>
                </a:r>
                <a:r>
                  <a:rPr lang="en-US" sz="2400" i="1" baseline="-250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i </a:t>
                </a:r>
                <a:r>
                  <a:rPr lang="en-US" sz="2400" baseline="-250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 </a:t>
                </a:r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with respect to </a:t>
                </a:r>
                <a:r>
                  <a:rPr lang="en-US" sz="2400" i="1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x</a:t>
                </a:r>
                <a:r>
                  <a:rPr lang="en-US" sz="2400" i="1" baseline="-250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1</a:t>
                </a:r>
                <a:r>
                  <a:rPr lang="en-US" sz="2400" i="1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, x</a:t>
                </a:r>
                <a:r>
                  <a:rPr lang="en-US" sz="2400" i="1" baseline="-250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2</a:t>
                </a:r>
                <a:r>
                  <a:rPr lang="en-US" sz="2400" i="1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, …., </a:t>
                </a:r>
                <a:r>
                  <a:rPr lang="en-US" sz="2400" i="1" dirty="0" err="1" smtClean="0">
                    <a:solidFill>
                      <a:srgbClr val="000000"/>
                    </a:solidFill>
                    <a:latin typeface="Times New Roman" pitchFamily="18" charset="0"/>
                  </a:rPr>
                  <a:t>x</a:t>
                </a:r>
                <a:r>
                  <a:rPr lang="en-US" sz="2400" i="1" baseline="-25000" dirty="0" err="1" smtClean="0">
                    <a:solidFill>
                      <a:srgbClr val="000000"/>
                    </a:solidFill>
                    <a:latin typeface="Times New Roman" pitchFamily="18" charset="0"/>
                  </a:rPr>
                  <a:t>n</a:t>
                </a:r>
                <a:r>
                  <a:rPr lang="en-US" sz="2400" i="1" baseline="-25000" dirty="0">
                    <a:solidFill>
                      <a:srgbClr val="000000"/>
                    </a:solidFill>
                    <a:latin typeface="Times New Roman" pitchFamily="18" charset="0"/>
                  </a:rPr>
                  <a:t> </a:t>
                </a:r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evaluated at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1</m:t>
                        </m:r>
                      </m:sub>
                      <m:sup>
                        <m:r>
                          <a:rPr lang="en-US" sz="2400" i="1">
                            <a:latin typeface="Cambria Math"/>
                          </a:rPr>
                          <m:t>0</m:t>
                        </m:r>
                      </m:sup>
                    </m:sSubSup>
                    <m:r>
                      <a:rPr lang="en-US" sz="2400" i="1">
                        <a:latin typeface="Cambria Math"/>
                      </a:rPr>
                      <m:t>,</m:t>
                    </m:r>
                    <m:sSubSup>
                      <m:sSubSupPr>
                        <m:ctrlPr>
                          <a:rPr lang="en-US" sz="24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2</m:t>
                        </m:r>
                      </m:sub>
                      <m:sup>
                        <m:r>
                          <a:rPr lang="en-US" sz="2400" i="1">
                            <a:latin typeface="Cambria Math"/>
                          </a:rPr>
                          <m:t>0</m:t>
                        </m:r>
                      </m:sup>
                    </m:sSubSup>
                    <m:r>
                      <a:rPr lang="en-US" sz="2400" i="1">
                        <a:latin typeface="Cambria Math"/>
                      </a:rPr>
                      <m:t>,…,</m:t>
                    </m:r>
                    <m:sSubSup>
                      <m:sSubSupPr>
                        <m:ctrlPr>
                          <a:rPr lang="en-US" sz="24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𝑛</m:t>
                        </m:r>
                      </m:sub>
                      <m:sup>
                        <m:r>
                          <a:rPr lang="en-US" sz="2400" i="1">
                            <a:latin typeface="Cambria Math"/>
                          </a:rPr>
                          <m:t>0</m:t>
                        </m:r>
                      </m:sup>
                    </m:sSubSup>
                  </m:oMath>
                </a14:m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 . </a:t>
                </a:r>
              </a:p>
            </p:txBody>
          </p:sp>
        </mc:Choice>
        <mc:Fallback xmlns="">
          <p:sp>
            <p:nvSpPr>
              <p:cNvPr id="35846" name="Text 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52400" y="4536664"/>
                <a:ext cx="8991599" cy="1131207"/>
              </a:xfrm>
              <a:prstGeom prst="rect">
                <a:avLst/>
              </a:prstGeom>
              <a:blipFill rotWithShape="1">
                <a:blip r:embed="rId2"/>
                <a:stretch>
                  <a:fillRect l="-1017" b="-11290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2"/>
          <p:cNvSpPr txBox="1">
            <a:spLocks noChangeArrowheads="1"/>
          </p:cNvSpPr>
          <p:nvPr/>
        </p:nvSpPr>
        <p:spPr>
          <a:xfrm>
            <a:off x="457200" y="228600"/>
            <a:ext cx="8229600" cy="762000"/>
          </a:xfrm>
          <a:prstGeom prst="rect">
            <a:avLst/>
          </a:prstGeom>
        </p:spPr>
        <p:txBody>
          <a:bodyPr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sz="32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Newton Raphson General Form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0" y="2680744"/>
                <a:ext cx="9144000" cy="90588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𝑓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0</m:t>
                              </m:r>
                            </m:sup>
                          </m:sSubSup>
                          <m:r>
                            <a:rPr lang="en-US" sz="2000" i="1">
                              <a:latin typeface="Cambria Math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0</m:t>
                              </m:r>
                            </m:sup>
                          </m:sSubSup>
                          <m:r>
                            <a:rPr lang="en-US" sz="2000" i="1">
                              <a:latin typeface="Cambria Math"/>
                            </a:rPr>
                            <m:t>,…,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0</m:t>
                              </m:r>
                            </m:sup>
                          </m:sSubSup>
                        </m:e>
                      </m:d>
                      <m:r>
                        <a:rPr lang="en-US" sz="2000" i="1">
                          <a:latin typeface="Cambria Math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𝑓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0</m:t>
                              </m:r>
                            </m:sup>
                          </m:sSup>
                          <m:r>
                            <a:rPr lang="en-US" sz="2000" i="1">
                              <a:latin typeface="Cambria Math"/>
                            </a:rPr>
                            <m:t>∆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0</m:t>
                              </m:r>
                            </m:sup>
                          </m:sSubSup>
                          <m:r>
                            <a:rPr lang="en-US" sz="2000" i="1">
                              <a:latin typeface="Cambria Math"/>
                            </a:rPr>
                            <m:t>+⋯+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𝑓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0</m:t>
                              </m:r>
                            </m:sup>
                          </m:sSup>
                          <m:r>
                            <a:rPr lang="en-US" sz="2000" i="1">
                              <a:latin typeface="Cambria Math"/>
                            </a:rPr>
                            <m:t>∆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0</m:t>
                              </m:r>
                            </m:sup>
                          </m:sSubSup>
                        </m:e>
                      </m:d>
                      <m:r>
                        <a:rPr lang="en-US" sz="2000" i="1">
                          <a:latin typeface="Cambria Math"/>
                        </a:rPr>
                        <m:t>+</m:t>
                      </m:r>
                      <m:r>
                        <a:rPr lang="en-US" sz="2000" i="1">
                          <a:latin typeface="Cambria Math"/>
                        </a:rPr>
                        <m:t>h𝑖𝑔h𝑒𝑟</m:t>
                      </m:r>
                      <m:r>
                        <a:rPr lang="en-US" sz="2000" i="1">
                          <a:latin typeface="Cambria Math"/>
                        </a:rPr>
                        <m:t> </m:t>
                      </m:r>
                      <m:r>
                        <a:rPr lang="en-US" sz="2000" i="1">
                          <a:latin typeface="Cambria Math"/>
                        </a:rPr>
                        <m:t>𝑜𝑟𝑑𝑒𝑟</m:t>
                      </m:r>
                      <m:r>
                        <a:rPr lang="en-US" sz="2000" i="1">
                          <a:latin typeface="Cambria Math"/>
                        </a:rPr>
                        <m:t> </m:t>
                      </m:r>
                      <m:r>
                        <a:rPr lang="en-US" sz="2000" i="1">
                          <a:latin typeface="Cambria Math"/>
                        </a:rPr>
                        <m:t>𝑡𝑒𝑟𝑚𝑠</m:t>
                      </m:r>
                      <m:r>
                        <a:rPr lang="en-US" sz="2000" i="1">
                          <a:latin typeface="Cambria Math"/>
                        </a:rPr>
                        <m:t>=0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680744"/>
                <a:ext cx="9144000" cy="905889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/>
          <p:cNvSpPr txBox="1"/>
          <p:nvPr/>
        </p:nvSpPr>
        <p:spPr>
          <a:xfrm>
            <a:off x="8458200" y="3505200"/>
            <a:ext cx="838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(37)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10400" y="6381750"/>
            <a:ext cx="2133600" cy="476250"/>
          </a:xfrm>
        </p:spPr>
        <p:txBody>
          <a:bodyPr/>
          <a:lstStyle/>
          <a:p>
            <a:fld id="{E5D8A156-7E7B-4ADD-B438-3FFBD138C913}" type="slidenum">
              <a:rPr lang="en-US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pPr/>
              <a:t>38</a:t>
            </a:fld>
            <a:endParaRPr lang="en-US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5284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9"/>
          <p:cNvSpPr txBox="1">
            <a:spLocks noChangeArrowheads="1"/>
          </p:cNvSpPr>
          <p:nvPr/>
        </p:nvSpPr>
        <p:spPr bwMode="auto">
          <a:xfrm>
            <a:off x="457200" y="2819400"/>
            <a:ext cx="86868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Neglecting higher order terms, write the above </a:t>
            </a:r>
            <a:r>
              <a:rPr lang="en-US" sz="2000" dirty="0">
                <a:solidFill>
                  <a:srgbClr val="000000"/>
                </a:solidFill>
                <a:latin typeface="Times New Roman" pitchFamily="18" charset="0"/>
              </a:rPr>
              <a:t>e</a:t>
            </a: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quation in matrix form.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457200" y="228600"/>
            <a:ext cx="8229600" cy="762000"/>
          </a:xfrm>
          <a:prstGeom prst="rect">
            <a:avLst/>
          </a:prstGeom>
        </p:spPr>
        <p:txBody>
          <a:bodyPr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sz="32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Newton Raphson General Form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0" y="1461544"/>
                <a:ext cx="9144000" cy="90588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𝑓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0</m:t>
                              </m:r>
                            </m:sup>
                          </m:sSubSup>
                          <m:r>
                            <a:rPr lang="en-US" sz="2000" i="1">
                              <a:latin typeface="Cambria Math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0</m:t>
                              </m:r>
                            </m:sup>
                          </m:sSubSup>
                          <m:r>
                            <a:rPr lang="en-US" sz="2000" i="1">
                              <a:latin typeface="Cambria Math"/>
                            </a:rPr>
                            <m:t>,…,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0</m:t>
                              </m:r>
                            </m:sup>
                          </m:sSubSup>
                        </m:e>
                      </m:d>
                      <m:r>
                        <a:rPr lang="en-US" sz="2000" i="1">
                          <a:latin typeface="Cambria Math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𝑓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0</m:t>
                              </m:r>
                            </m:sup>
                          </m:sSup>
                          <m:r>
                            <a:rPr lang="en-US" sz="2000" i="1">
                              <a:latin typeface="Cambria Math"/>
                            </a:rPr>
                            <m:t>∆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0</m:t>
                              </m:r>
                            </m:sup>
                          </m:sSubSup>
                          <m:r>
                            <a:rPr lang="en-US" sz="2000" i="1">
                              <a:latin typeface="Cambria Math"/>
                            </a:rPr>
                            <m:t>+⋯+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𝑓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0</m:t>
                              </m:r>
                            </m:sup>
                          </m:sSup>
                          <m:r>
                            <a:rPr lang="en-US" sz="2000" i="1">
                              <a:latin typeface="Cambria Math"/>
                            </a:rPr>
                            <m:t>∆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0</m:t>
                              </m:r>
                            </m:sup>
                          </m:sSubSup>
                        </m:e>
                      </m:d>
                      <m:r>
                        <a:rPr lang="en-US" sz="2000" i="1">
                          <a:latin typeface="Cambria Math"/>
                        </a:rPr>
                        <m:t>+</m:t>
                      </m:r>
                      <m:r>
                        <a:rPr lang="en-US" sz="2000" i="1">
                          <a:latin typeface="Cambria Math"/>
                        </a:rPr>
                        <m:t>h𝑖𝑔h𝑒𝑟</m:t>
                      </m:r>
                      <m:r>
                        <a:rPr lang="en-US" sz="2000" i="1">
                          <a:latin typeface="Cambria Math"/>
                        </a:rPr>
                        <m:t> </m:t>
                      </m:r>
                      <m:r>
                        <a:rPr lang="en-US" sz="2000" i="1">
                          <a:latin typeface="Cambria Math"/>
                        </a:rPr>
                        <m:t>𝑜𝑟𝑑𝑒𝑟</m:t>
                      </m:r>
                      <m:r>
                        <a:rPr lang="en-US" sz="2000" i="1">
                          <a:latin typeface="Cambria Math"/>
                        </a:rPr>
                        <m:t> </m:t>
                      </m:r>
                      <m:r>
                        <a:rPr lang="en-US" sz="2000" i="1">
                          <a:latin typeface="Cambria Math"/>
                        </a:rPr>
                        <m:t>𝑡𝑒𝑟𝑚𝑠</m:t>
                      </m:r>
                      <m:r>
                        <a:rPr lang="en-US" sz="2000" i="1">
                          <a:latin typeface="Cambria Math"/>
                        </a:rPr>
                        <m:t>=0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461544"/>
                <a:ext cx="9144000" cy="905889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1759181" y="3505200"/>
                <a:ext cx="4946419" cy="18884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000" i="1" smtClean="0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0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𝑛</m:t>
                                    </m:r>
                                  </m:sub>
                                  <m:sup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0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r>
                        <a:rPr lang="en-US" sz="2000" i="1">
                          <a:latin typeface="Cambria Math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sz="2000" i="1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en-US" sz="2000" i="1">
                                                <a:latin typeface="Cambria Math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sz="2000" i="1">
                                                <a:latin typeface="Cambria Math"/>
                                              </a:rPr>
                                              <m:t>𝜕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𝑓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000" b="0" i="1" smtClean="0">
                                                    <a:latin typeface="Cambria Math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num>
                                          <m:den>
                                            <m:r>
                                              <a:rPr lang="en-US" sz="2000" i="1">
                                                <a:latin typeface="Cambria Math"/>
                                              </a:rPr>
                                              <m:t>𝜕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den>
                                        </m:f>
                                      </m:e>
                                    </m:d>
                                  </m:e>
                                  <m:sup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0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⋯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sz="2000" i="1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en-US" sz="2000" i="1">
                                                <a:latin typeface="Cambria Math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sz="2000" i="1">
                                                <a:latin typeface="Cambria Math"/>
                                              </a:rPr>
                                              <m:t>𝜕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𝑓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000" b="0" i="1" smtClean="0">
                                                    <a:latin typeface="Cambria Math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num>
                                          <m:den>
                                            <m:r>
                                              <a:rPr lang="en-US" sz="2000" i="1">
                                                <a:latin typeface="Cambria Math"/>
                                              </a:rPr>
                                              <m:t>𝜕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𝑛</m:t>
                                                </m:r>
                                              </m:sub>
                                            </m:sSub>
                                          </m:den>
                                        </m:f>
                                      </m:e>
                                    </m:d>
                                  </m:e>
                                  <m:sup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0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sz="2000" i="1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en-US" sz="2000" i="1">
                                                <a:latin typeface="Cambria Math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sz="2000" i="1">
                                                <a:latin typeface="Cambria Math"/>
                                              </a:rPr>
                                              <m:t>𝜕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𝑓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𝑛</m:t>
                                                </m:r>
                                              </m:sub>
                                            </m:sSub>
                                          </m:num>
                                          <m:den>
                                            <m:r>
                                              <a:rPr lang="en-US" sz="2000" i="1">
                                                <a:latin typeface="Cambria Math"/>
                                              </a:rPr>
                                              <m:t>𝜕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den>
                                        </m:f>
                                      </m:e>
                                    </m:d>
                                  </m:e>
                                  <m:sup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0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⋯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sz="2000" i="1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en-US" sz="2000" i="1">
                                                <a:latin typeface="Cambria Math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sz="2000" i="1">
                                                <a:latin typeface="Cambria Math"/>
                                              </a:rPr>
                                              <m:t>𝜕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𝑓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𝑛</m:t>
                                                </m:r>
                                              </m:sub>
                                            </m:sSub>
                                          </m:num>
                                          <m:den>
                                            <m:r>
                                              <a:rPr lang="en-US" sz="2000" i="1">
                                                <a:latin typeface="Cambria Math"/>
                                              </a:rPr>
                                              <m:t>𝜕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𝑛</m:t>
                                                </m:r>
                                              </m:sub>
                                            </m:sSub>
                                          </m:den>
                                        </m:f>
                                      </m:e>
                                    </m:d>
                                  </m:e>
                                  <m:sup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0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∆</m:t>
                                    </m:r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0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∆</m:t>
                                    </m:r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𝑛</m:t>
                                    </m:r>
                                  </m:sub>
                                  <m:sup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0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r>
                        <a:rPr lang="en-US" sz="2000" i="1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9181" y="3505200"/>
                <a:ext cx="4946419" cy="1888466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8382000" y="4724400"/>
            <a:ext cx="76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(38)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7010400" y="6381750"/>
            <a:ext cx="2133600" cy="476250"/>
          </a:xfrm>
        </p:spPr>
        <p:txBody>
          <a:bodyPr/>
          <a:lstStyle/>
          <a:p>
            <a:fld id="{E5D8A156-7E7B-4ADD-B438-3FFBD138C913}" type="slidenum">
              <a:rPr lang="en-US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pPr/>
              <a:t>39</a:t>
            </a:fld>
            <a:endParaRPr lang="en-US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6245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2" name="Text Box 6"/>
          <p:cNvSpPr txBox="1">
            <a:spLocks noChangeArrowheads="1"/>
          </p:cNvSpPr>
          <p:nvPr/>
        </p:nvSpPr>
        <p:spPr bwMode="auto">
          <a:xfrm>
            <a:off x="4708525" y="876300"/>
            <a:ext cx="184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 algn="ctr"/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The Powerflow Problem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1142999"/>
          </a:xfrm>
        </p:spPr>
        <p:txBody>
          <a:bodyPr>
            <a:normAutofit lnSpcReduction="10000"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</a:rPr>
              <a:t>The goal of </a:t>
            </a:r>
            <a:r>
              <a:rPr lang="en-US" dirty="0" smtClean="0">
                <a:solidFill>
                  <a:srgbClr val="000000"/>
                </a:solidFill>
              </a:rPr>
              <a:t>powerflow </a:t>
            </a:r>
            <a:r>
              <a:rPr lang="en-US" dirty="0">
                <a:solidFill>
                  <a:srgbClr val="000000"/>
                </a:solidFill>
              </a:rPr>
              <a:t>is to determine the voltage and angle at all nodes in the </a:t>
            </a:r>
            <a:r>
              <a:rPr lang="en-US" dirty="0" smtClean="0">
                <a:solidFill>
                  <a:srgbClr val="000000"/>
                </a:solidFill>
              </a:rPr>
              <a:t>system, when given the end-use load and generator inputs.</a:t>
            </a:r>
            <a:endParaRPr lang="en-US" dirty="0">
              <a:solidFill>
                <a:srgbClr val="000000"/>
              </a:solidFill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F2AD4-BF72-49AE-BDB2-4EA763B65872}" type="slidenum">
              <a:rPr lang="en-US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pPr/>
              <a:t>4</a:t>
            </a:fld>
            <a:endParaRPr lang="en-US" dirty="0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54205222"/>
              </p:ext>
            </p:extLst>
          </p:nvPr>
        </p:nvGraphicFramePr>
        <p:xfrm>
          <a:off x="2590800" y="2582863"/>
          <a:ext cx="746125" cy="541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708" name="Equation" r:id="rId3" imgW="317160" imgH="228600" progId="Equation.3">
                  <p:embed/>
                </p:oleObj>
              </mc:Choice>
              <mc:Fallback>
                <p:oleObj name="Equation" r:id="rId3" imgW="31716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90800" y="2582863"/>
                        <a:ext cx="746125" cy="5413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Content Placeholder 9"/>
          <p:cNvSpPr txBox="1">
            <a:spLocks/>
          </p:cNvSpPr>
          <p:nvPr/>
        </p:nvSpPr>
        <p:spPr>
          <a:xfrm>
            <a:off x="457200" y="3581400"/>
            <a:ext cx="8229600" cy="1676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18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dirty="0" smtClean="0">
                <a:solidFill>
                  <a:srgbClr val="000000"/>
                </a:solidFill>
              </a:rPr>
              <a:t>To relate the two sets of variables the powerflow problem breaks the system into two concepts:</a:t>
            </a:r>
          </a:p>
          <a:p>
            <a:pPr lvl="1" fontAlgn="base">
              <a:spcBef>
                <a:spcPct val="0"/>
              </a:spcBef>
              <a:spcAft>
                <a:spcPct val="0"/>
              </a:spcAft>
            </a:pPr>
            <a:r>
              <a:rPr lang="en-US" dirty="0" smtClean="0">
                <a:solidFill>
                  <a:srgbClr val="000000"/>
                </a:solidFill>
              </a:rPr>
              <a:t>Power injections</a:t>
            </a:r>
          </a:p>
          <a:p>
            <a:pPr lvl="1" fontAlgn="base">
              <a:spcBef>
                <a:spcPct val="0"/>
              </a:spcBef>
              <a:spcAft>
                <a:spcPct val="0"/>
              </a:spcAft>
            </a:pPr>
            <a:r>
              <a:rPr lang="en-US" dirty="0" smtClean="0">
                <a:solidFill>
                  <a:srgbClr val="000000"/>
                </a:solidFill>
              </a:rPr>
              <a:t>Network formulation</a:t>
            </a:r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14367691"/>
              </p:ext>
            </p:extLst>
          </p:nvPr>
        </p:nvGraphicFramePr>
        <p:xfrm>
          <a:off x="4314825" y="2582863"/>
          <a:ext cx="2330450" cy="541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709" name="Equation" r:id="rId5" imgW="990360" imgH="228600" progId="Equation.3">
                  <p:embed/>
                </p:oleObj>
              </mc:Choice>
              <mc:Fallback>
                <p:oleObj name="Equation" r:id="rId5" imgW="99036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14825" y="2582863"/>
                        <a:ext cx="2330450" cy="5413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4625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ext Box 2"/>
          <p:cNvSpPr txBox="1">
            <a:spLocks noChangeArrowheads="1"/>
          </p:cNvSpPr>
          <p:nvPr/>
        </p:nvSpPr>
        <p:spPr bwMode="auto">
          <a:xfrm>
            <a:off x="228600" y="1138535"/>
            <a:ext cx="89154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Equation (38) can also be expressed as:</a:t>
            </a:r>
          </a:p>
        </p:txBody>
      </p:sp>
      <p:sp>
        <p:nvSpPr>
          <p:cNvPr id="34820" name="Text Box 4"/>
          <p:cNvSpPr txBox="1">
            <a:spLocks noChangeArrowheads="1"/>
          </p:cNvSpPr>
          <p:nvPr/>
        </p:nvSpPr>
        <p:spPr bwMode="auto">
          <a:xfrm>
            <a:off x="8216285" y="1748135"/>
            <a:ext cx="61106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(39)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823" name="Text Box 7"/>
              <p:cNvSpPr txBox="1">
                <a:spLocks noChangeArrowheads="1"/>
              </p:cNvSpPr>
              <p:nvPr/>
            </p:nvSpPr>
            <p:spPr bwMode="auto">
              <a:xfrm>
                <a:off x="228600" y="3048000"/>
                <a:ext cx="8915400" cy="83099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marL="342900" indent="-342900" fontAlgn="base">
                  <a:spcBef>
                    <a:spcPct val="0"/>
                  </a:spcBef>
                  <a:spcAft>
                    <a:spcPct val="0"/>
                  </a:spcAft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sz="2400" b="1" i="1">
                            <a:latin typeface="Cambria Math"/>
                          </a:rPr>
                          <m:t>𝐉</m:t>
                        </m:r>
                      </m:e>
                      <m:sup>
                        <m:r>
                          <a:rPr lang="en-US" sz="2400" i="1">
                            <a:latin typeface="Cambria Math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 is known as the </a:t>
                </a:r>
                <a:r>
                  <a:rPr lang="en-US" sz="2400" i="1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Jacobian matrix </a:t>
                </a:r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(obtained by differentiating the function vector </a:t>
                </a:r>
                <a:r>
                  <a:rPr lang="en-US" sz="2400" b="1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f</a:t>
                </a:r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 with respect to </a:t>
                </a:r>
                <a:r>
                  <a:rPr lang="en-US" sz="2400" i="1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x</a:t>
                </a:r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 and evaluating it at </a:t>
                </a:r>
                <a:r>
                  <a:rPr lang="en-US" sz="2400" b="1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x</a:t>
                </a:r>
                <a:r>
                  <a:rPr lang="en-US" sz="2400" baseline="300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0</a:t>
                </a:r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)</a:t>
                </a:r>
                <a:endParaRPr lang="en-US" sz="2400" i="1" baseline="30000" dirty="0" smtClean="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</mc:Choice>
        <mc:Fallback xmlns="">
          <p:sp>
            <p:nvSpPr>
              <p:cNvPr id="34823" name="Text 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28600" y="3048000"/>
                <a:ext cx="8915400" cy="830997"/>
              </a:xfrm>
              <a:prstGeom prst="rect">
                <a:avLst/>
              </a:prstGeom>
              <a:blipFill rotWithShape="1">
                <a:blip r:embed="rId2"/>
                <a:stretch>
                  <a:fillRect l="-958" t="-5882" b="-16176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824" name="Text Box 8"/>
          <p:cNvSpPr txBox="1">
            <a:spLocks noChangeArrowheads="1"/>
          </p:cNvSpPr>
          <p:nvPr/>
        </p:nvSpPr>
        <p:spPr bwMode="auto">
          <a:xfrm>
            <a:off x="228600" y="4796135"/>
            <a:ext cx="89154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Equation (39) can be rearranged:</a:t>
            </a:r>
          </a:p>
        </p:txBody>
      </p:sp>
      <p:sp>
        <p:nvSpPr>
          <p:cNvPr id="34826" name="Text Box 10"/>
          <p:cNvSpPr txBox="1">
            <a:spLocks noChangeArrowheads="1"/>
          </p:cNvSpPr>
          <p:nvPr/>
        </p:nvSpPr>
        <p:spPr bwMode="auto">
          <a:xfrm>
            <a:off x="8293228" y="5634335"/>
            <a:ext cx="61106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(40)</a:t>
            </a:r>
          </a:p>
        </p:txBody>
      </p:sp>
      <p:sp>
        <p:nvSpPr>
          <p:cNvPr id="20" name="Rectangle 2"/>
          <p:cNvSpPr txBox="1">
            <a:spLocks noChangeArrowheads="1"/>
          </p:cNvSpPr>
          <p:nvPr/>
        </p:nvSpPr>
        <p:spPr>
          <a:xfrm>
            <a:off x="457200" y="228600"/>
            <a:ext cx="8229600" cy="762000"/>
          </a:xfrm>
          <a:prstGeom prst="rect">
            <a:avLst/>
          </a:prstGeom>
        </p:spPr>
        <p:txBody>
          <a:bodyPr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sz="32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Newton Raphson General Form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3584993" y="1782016"/>
                <a:ext cx="183903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000" b="1" i="1">
                              <a:latin typeface="Cambria Math"/>
                            </a:rPr>
                            <m:t>𝐟</m:t>
                          </m:r>
                        </m:e>
                        <m:sup>
                          <m:r>
                            <a:rPr lang="en-US" sz="2000" i="1">
                              <a:latin typeface="Cambria Math"/>
                            </a:rPr>
                            <m:t>0</m:t>
                          </m:r>
                        </m:sup>
                      </m:sSup>
                      <m:r>
                        <a:rPr lang="en-US" sz="2000" i="1">
                          <a:latin typeface="Cambria Math"/>
                        </a:rPr>
                        <m:t>+</m:t>
                      </m:r>
                      <m:sSup>
                        <m:s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000" b="1" i="1">
                              <a:latin typeface="Cambria Math"/>
                            </a:rPr>
                            <m:t>𝐉</m:t>
                          </m:r>
                        </m:e>
                        <m:sup>
                          <m:r>
                            <a:rPr lang="en-US" sz="2000" i="1">
                              <a:latin typeface="Cambria Math"/>
                            </a:rPr>
                            <m:t>0</m:t>
                          </m:r>
                        </m:sup>
                      </m:sSup>
                      <m:sSup>
                        <m:s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/>
                            </a:rPr>
                            <m:t>∆</m:t>
                          </m:r>
                          <m:r>
                            <a:rPr lang="en-US" sz="2000" b="1" i="1">
                              <a:latin typeface="Cambria Math"/>
                            </a:rPr>
                            <m:t>𝐱</m:t>
                          </m:r>
                        </m:e>
                        <m:sup>
                          <m:r>
                            <a:rPr lang="en-US" sz="2000" i="1">
                              <a:latin typeface="Cambria Math"/>
                            </a:rPr>
                            <m:t>0</m:t>
                          </m:r>
                        </m:sup>
                      </m:sSup>
                      <m:r>
                        <a:rPr lang="en-US" sz="2000" i="1">
                          <a:latin typeface="Cambria Math"/>
                        </a:rPr>
                        <m:t>=</m:t>
                      </m:r>
                      <m:r>
                        <a:rPr lang="en-US" sz="2000" b="1" i="1">
                          <a:latin typeface="Cambria Math"/>
                        </a:rPr>
                        <m:t>𝟎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4993" y="1782016"/>
                <a:ext cx="1839030" cy="400110"/>
              </a:xfrm>
              <a:prstGeom prst="rect">
                <a:avLst/>
              </a:prstGeom>
              <a:blipFill rotWithShape="1">
                <a:blip r:embed="rId3"/>
                <a:stretch>
                  <a:fillRect b="-106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3652987" y="5668216"/>
                <a:ext cx="1642373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000" b="1" i="1">
                              <a:latin typeface="Cambria Math"/>
                            </a:rPr>
                            <m:t>𝐟</m:t>
                          </m:r>
                        </m:e>
                        <m:sup>
                          <m:r>
                            <a:rPr lang="en-US" sz="2000" i="1">
                              <a:latin typeface="Cambria Math"/>
                            </a:rPr>
                            <m:t>0</m:t>
                          </m:r>
                        </m:sup>
                      </m:sSup>
                      <m:r>
                        <a:rPr lang="en-US" sz="2000" i="1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000" b="1" i="1">
                              <a:latin typeface="Cambria Math"/>
                            </a:rPr>
                            <m:t>−</m:t>
                          </m:r>
                          <m:r>
                            <a:rPr lang="en-US" sz="2000" b="1" i="1">
                              <a:latin typeface="Cambria Math"/>
                            </a:rPr>
                            <m:t>𝐉</m:t>
                          </m:r>
                        </m:e>
                        <m:sup>
                          <m:r>
                            <a:rPr lang="en-US" sz="2000" i="1">
                              <a:latin typeface="Cambria Math"/>
                            </a:rPr>
                            <m:t>0</m:t>
                          </m:r>
                        </m:sup>
                      </m:sSup>
                      <m:sSup>
                        <m:s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/>
                            </a:rPr>
                            <m:t>∆</m:t>
                          </m:r>
                          <m:r>
                            <a:rPr lang="en-US" sz="2000" b="1" i="1">
                              <a:latin typeface="Cambria Math"/>
                            </a:rPr>
                            <m:t>𝐱</m:t>
                          </m:r>
                        </m:e>
                        <m:sup>
                          <m:r>
                            <a:rPr lang="en-US" sz="2000" i="1">
                              <a:latin typeface="Cambria Math"/>
                            </a:rPr>
                            <m:t>0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2987" y="5668216"/>
                <a:ext cx="1642373" cy="400110"/>
              </a:xfrm>
              <a:prstGeom prst="rect">
                <a:avLst/>
              </a:prstGeom>
              <a:blipFill rotWithShape="1">
                <a:blip r:embed="rId4"/>
                <a:stretch>
                  <a:fillRect b="-12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10400" y="6381750"/>
            <a:ext cx="2133600" cy="476250"/>
          </a:xfrm>
        </p:spPr>
        <p:txBody>
          <a:bodyPr/>
          <a:lstStyle/>
          <a:p>
            <a:fld id="{E5D8A156-7E7B-4ADD-B438-3FFBD138C913}" type="slidenum">
              <a:rPr lang="en-US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pPr/>
              <a:t>40</a:t>
            </a:fld>
            <a:endParaRPr lang="en-US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8047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824" grpId="0"/>
      <p:bldP spid="34826" grpId="0"/>
      <p:bldP spid="3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 Box 12"/>
              <p:cNvSpPr txBox="1">
                <a:spLocks noChangeArrowheads="1"/>
              </p:cNvSpPr>
              <p:nvPr/>
            </p:nvSpPr>
            <p:spPr bwMode="auto">
              <a:xfrm>
                <a:off x="304800" y="1966023"/>
                <a:ext cx="8839200" cy="101566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marL="285750" indent="-285750" fontAlgn="base">
                  <a:spcBef>
                    <a:spcPct val="0"/>
                  </a:spcBef>
                  <a:spcAft>
                    <a:spcPct val="0"/>
                  </a:spcAft>
                  <a:buFont typeface="Wingdings" pitchFamily="2" charset="2"/>
                  <a:buChar char="Ø"/>
                </a:pPr>
                <a:r>
                  <a:rPr lang="en-US" sz="20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Approximate values of corrections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/>
                          </a:rPr>
                          <m:t>∆</m:t>
                        </m:r>
                        <m:r>
                          <a:rPr lang="en-US" sz="2000" b="1" i="1">
                            <a:latin typeface="Cambria Math"/>
                          </a:rPr>
                          <m:t>𝐱</m:t>
                        </m:r>
                      </m:e>
                      <m:sup>
                        <m:r>
                          <a:rPr lang="en-US" sz="2000" i="1">
                            <a:latin typeface="Cambria Math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sz="20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 can be obtained from Eq. (40). These being a set of linear algebraic equations that can be solved efficiently by </a:t>
                </a:r>
                <a:r>
                  <a:rPr lang="en-US" sz="2000" i="1" dirty="0" err="1" smtClean="0">
                    <a:solidFill>
                      <a:srgbClr val="000000"/>
                    </a:solidFill>
                    <a:latin typeface="Times New Roman" pitchFamily="18" charset="0"/>
                  </a:rPr>
                  <a:t>triangularization</a:t>
                </a:r>
                <a:r>
                  <a:rPr lang="en-US" sz="2000" i="1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 and back substitution.</a:t>
                </a:r>
                <a:endParaRPr lang="en-US" sz="2000" dirty="0" smtClean="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</mc:Choice>
        <mc:Fallback xmlns="">
          <p:sp>
            <p:nvSpPr>
              <p:cNvPr id="8" name="Text 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04800" y="1966023"/>
                <a:ext cx="8839200" cy="1015663"/>
              </a:xfrm>
              <a:prstGeom prst="rect">
                <a:avLst/>
              </a:prstGeom>
              <a:blipFill rotWithShape="1">
                <a:blip r:embed="rId2"/>
                <a:stretch>
                  <a:fillRect l="-552" t="-3012" b="-10241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 Box 15"/>
              <p:cNvSpPr txBox="1">
                <a:spLocks noChangeArrowheads="1"/>
              </p:cNvSpPr>
              <p:nvPr/>
            </p:nvSpPr>
            <p:spPr bwMode="auto">
              <a:xfrm>
                <a:off x="304800" y="3290588"/>
                <a:ext cx="8839200" cy="229190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marL="342900" indent="-342900" fontAlgn="base">
                  <a:spcBef>
                    <a:spcPct val="0"/>
                  </a:spcBef>
                  <a:spcAft>
                    <a:spcPct val="0"/>
                  </a:spcAft>
                  <a:buFont typeface="Wingdings" pitchFamily="2" charset="2"/>
                  <a:buChar char="Ø"/>
                </a:pPr>
                <a:r>
                  <a:rPr lang="en-US" sz="2000" dirty="0" smtClean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For the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rgbClr val="000000"/>
                        </a:solidFill>
                        <a:latin typeface="Cambria Math"/>
                      </a:rPr>
                      <m:t>(</m:t>
                    </m:r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/>
                      </a:rPr>
                      <m:t>𝑘</m:t>
                    </m:r>
                    <m:r>
                      <a:rPr lang="en-US" sz="2000" i="1" dirty="0" smtClean="0">
                        <a:solidFill>
                          <a:srgbClr val="000000"/>
                        </a:solidFill>
                        <a:latin typeface="Cambria Math"/>
                      </a:rPr>
                      <m:t> + 1)</m:t>
                    </m:r>
                  </m:oMath>
                </a14:m>
                <a:r>
                  <a:rPr lang="en-US" sz="2000" dirty="0" smtClean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th iteration:</a:t>
                </a:r>
              </a:p>
              <a:p>
                <a:pPr marL="342900" indent="-342900" fontAlgn="base">
                  <a:spcBef>
                    <a:spcPct val="0"/>
                  </a:spcBef>
                  <a:spcAft>
                    <a:spcPct val="0"/>
                  </a:spcAft>
                  <a:buFont typeface="Wingdings" pitchFamily="2" charset="2"/>
                  <a:buChar char="Ø"/>
                </a:pPr>
                <a:endParaRPr lang="en-US" sz="2000" dirty="0" smtClean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algn="just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000" dirty="0" smtClean="0"/>
                  <a:t>	                                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latin typeface="Cambria Math"/>
                          </a:rPr>
                          <m:t>𝑘</m:t>
                        </m:r>
                        <m:r>
                          <a:rPr lang="en-US" sz="2000" i="1" smtClean="0">
                            <a:latin typeface="Cambria Math"/>
                          </a:rPr>
                          <m:t>+</m:t>
                        </m:r>
                        <m:r>
                          <a:rPr lang="en-US" sz="2000" i="1">
                            <a:latin typeface="Cambria Math"/>
                          </a:rPr>
                          <m:t>1</m:t>
                        </m:r>
                      </m:sup>
                    </m:sSup>
                    <m:r>
                      <a:rPr lang="en-US" sz="2000" i="1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sz="2000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latin typeface="Cambria Math"/>
                          </a:rPr>
                          <m:t>𝑘</m:t>
                        </m:r>
                      </m:sup>
                    </m:sSup>
                    <m:r>
                      <a:rPr lang="en-US" sz="2000" i="1">
                        <a:latin typeface="Cambria Math"/>
                      </a:rPr>
                      <m:t>+</m:t>
                    </m:r>
                    <m:sSup>
                      <m:sSupPr>
                        <m:ctrlPr>
                          <a:rPr lang="en-US" sz="2000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/>
                          </a:rPr>
                          <m:t>∆</m:t>
                        </m:r>
                        <m:r>
                          <a:rPr lang="en-US" sz="2000" i="1">
                            <a:latin typeface="Cambria Math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latin typeface="Cambria Math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sz="2000" dirty="0" smtClean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                             	    </a:t>
                </a:r>
              </a:p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 smtClean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342900" indent="-342900" fontAlgn="base">
                  <a:spcBef>
                    <a:spcPct val="0"/>
                  </a:spcBef>
                  <a:spcAft>
                    <a:spcPct val="0"/>
                  </a:spcAft>
                  <a:buFont typeface="Wingdings" pitchFamily="2" charset="2"/>
                  <a:buChar char="Ø"/>
                </a:pPr>
                <a:r>
                  <a:rPr lang="en-US" sz="2000" dirty="0" smtClean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Iterations are continued until Eq. (35) is satisfied to any desired accuracy, i.e.,</a:t>
                </a:r>
              </a:p>
              <a:p>
                <a:pPr marL="342900" indent="-342900" fontAlgn="base">
                  <a:spcBef>
                    <a:spcPct val="0"/>
                  </a:spcBef>
                  <a:spcAft>
                    <a:spcPct val="0"/>
                  </a:spcAft>
                  <a:buFont typeface="Wingdings" pitchFamily="2" charset="2"/>
                  <a:buChar char="Ø"/>
                </a:pPr>
                <a:endParaRPr lang="en-US" sz="20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algn="just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000" dirty="0" smtClean="0"/>
                  <a:t>	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>
                            <a:latin typeface="Cambria Math"/>
                          </a:rPr>
                          <m:t>(</m:t>
                        </m:r>
                        <m:sSup>
                          <m:sSup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/>
                              </a:rPr>
                              <m:t>𝑘</m:t>
                            </m:r>
                          </m:sup>
                        </m:sSup>
                        <m:r>
                          <a:rPr lang="en-US" sz="2000" i="1">
                            <a:latin typeface="Cambria Math"/>
                          </a:rPr>
                          <m:t>)</m:t>
                        </m:r>
                      </m:e>
                    </m:d>
                    <m:r>
                      <a:rPr lang="en-US" sz="2000" i="1">
                        <a:latin typeface="Cambria Math"/>
                      </a:rPr>
                      <m:t>&lt;</m:t>
                    </m:r>
                    <m:r>
                      <a:rPr lang="en-US" sz="2000" i="1">
                        <a:latin typeface="Cambria Math"/>
                      </a:rPr>
                      <m:t>𝜀</m:t>
                    </m:r>
                    <m:r>
                      <a:rPr lang="en-US" sz="2000" i="1">
                        <a:latin typeface="Cambria Math"/>
                      </a:rPr>
                      <m:t> </m:t>
                    </m:r>
                    <m:r>
                      <m:rPr>
                        <m:nor/>
                      </m:rPr>
                      <a:rPr lang="en-US" sz="2000">
                        <a:latin typeface="Times New Roman" pitchFamily="18" charset="0"/>
                        <a:cs typeface="Times New Roman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en-US" sz="2000">
                        <a:latin typeface="Times New Roman" pitchFamily="18" charset="0"/>
                        <a:cs typeface="Times New Roman" pitchFamily="18" charset="0"/>
                      </a:rPr>
                      <m:t>a</m:t>
                    </m:r>
                    <m:r>
                      <m:rPr>
                        <m:nor/>
                      </m:rPr>
                      <a:rPr lang="en-US" sz="2000">
                        <a:latin typeface="Times New Roman" pitchFamily="18" charset="0"/>
                        <a:cs typeface="Times New Roman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>
                        <a:latin typeface="Times New Roman" pitchFamily="18" charset="0"/>
                        <a:cs typeface="Times New Roman" pitchFamily="18" charset="0"/>
                      </a:rPr>
                      <m:t>specified</m:t>
                    </m:r>
                    <m:r>
                      <m:rPr>
                        <m:nor/>
                      </m:rPr>
                      <a:rPr lang="en-US" sz="2000">
                        <a:latin typeface="Times New Roman" pitchFamily="18" charset="0"/>
                        <a:cs typeface="Times New Roman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>
                        <a:latin typeface="Times New Roman" pitchFamily="18" charset="0"/>
                        <a:cs typeface="Times New Roman" pitchFamily="18" charset="0"/>
                      </a:rPr>
                      <m:t>value</m:t>
                    </m:r>
                    <m:r>
                      <m:rPr>
                        <m:nor/>
                      </m:rPr>
                      <a:rPr lang="en-US" sz="2000">
                        <a:latin typeface="Times New Roman" pitchFamily="18" charset="0"/>
                        <a:cs typeface="Times New Roman" pitchFamily="18" charset="0"/>
                      </a:rPr>
                      <m:t>)</m:t>
                    </m:r>
                  </m:oMath>
                </a14:m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     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/>
                      </a:rPr>
                      <m:t>𝑖</m:t>
                    </m:r>
                    <m:r>
                      <a:rPr lang="en-US" sz="2000" i="1">
                        <a:latin typeface="Cambria Math"/>
                      </a:rPr>
                      <m:t>=1,2,…,</m:t>
                    </m:r>
                    <m:r>
                      <a:rPr lang="en-US" sz="2000" i="1">
                        <a:latin typeface="Cambria Math"/>
                      </a:rPr>
                      <m:t>𝑛</m:t>
                    </m:r>
                    <m:r>
                      <a:rPr lang="en-US" sz="2000" b="0" i="0" smtClean="0">
                        <a:latin typeface="Cambria Math"/>
                      </a:rPr>
                      <m:t> </m:t>
                    </m:r>
                  </m:oMath>
                </a14:m>
                <a:r>
                  <a:rPr lang="en-US" sz="2000" dirty="0" smtClean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  	                  </a:t>
                </a:r>
              </a:p>
            </p:txBody>
          </p:sp>
        </mc:Choice>
        <mc:Fallback xmlns="">
          <p:sp>
            <p:nvSpPr>
              <p:cNvPr id="10" name="Text 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04800" y="3290588"/>
                <a:ext cx="8839200" cy="2291909"/>
              </a:xfrm>
              <a:prstGeom prst="rect">
                <a:avLst/>
              </a:prstGeom>
              <a:blipFill rotWithShape="1">
                <a:blip r:embed="rId3"/>
                <a:stretch>
                  <a:fillRect l="-552" t="-1330" b="-1064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457200" y="228600"/>
            <a:ext cx="8229600" cy="762000"/>
          </a:xfrm>
          <a:prstGeom prst="rect">
            <a:avLst/>
          </a:prstGeom>
        </p:spPr>
        <p:txBody>
          <a:bodyPr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sz="32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Newton Raphson General Form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2438400" y="1096216"/>
                <a:ext cx="4037131" cy="5813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/>
                            </a:rPr>
                            <m:t>𝑥</m:t>
                          </m:r>
                        </m:e>
                        <m:sup>
                          <m:r>
                            <a:rPr lang="en-US" sz="2400" i="1">
                              <a:latin typeface="Cambria Math"/>
                            </a:rPr>
                            <m:t>𝑘</m:t>
                          </m:r>
                          <m:r>
                            <a:rPr lang="en-US" sz="2400" i="1">
                              <a:latin typeface="Cambria Math"/>
                            </a:rPr>
                            <m:t>+1</m:t>
                          </m:r>
                        </m:sup>
                      </m:sSup>
                      <m:r>
                        <a:rPr lang="en-US" sz="2400" i="1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/>
                            </a:rPr>
                            <m:t>𝑥</m:t>
                          </m:r>
                        </m:e>
                        <m:sup>
                          <m:r>
                            <a:rPr lang="en-US" sz="2400" i="1">
                              <a:latin typeface="Cambria Math"/>
                            </a:rPr>
                            <m:t>𝑘</m:t>
                          </m:r>
                        </m:sup>
                      </m:sSup>
                      <m:r>
                        <a:rPr lang="en-US" sz="2400" i="1">
                          <a:latin typeface="Cambria Math"/>
                        </a:rPr>
                        <m:t>−</m:t>
                      </m:r>
                      <m:sSup>
                        <m:sSupPr>
                          <m:ctrlPr>
                            <a:rPr lang="en-US" sz="2400" i="1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𝐽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400" i="1"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𝑘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sz="2400" i="1">
                              <a:latin typeface="Cambria Math"/>
                            </a:rPr>
                            <m:t>−1</m:t>
                          </m:r>
                        </m:sup>
                      </m:sSup>
                      <m:r>
                        <a:rPr lang="en-US" sz="2400" b="0" i="1" smtClean="0"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lang="en-US" sz="2400" b="0" i="1" smtClean="0">
                              <a:latin typeface="Cambria Math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/>
                                </a:rPr>
                                <m:t>𝑘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8400" y="1096216"/>
                <a:ext cx="4037131" cy="581378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7010400" y="6381750"/>
            <a:ext cx="2133600" cy="476250"/>
          </a:xfrm>
        </p:spPr>
        <p:txBody>
          <a:bodyPr/>
          <a:lstStyle/>
          <a:p>
            <a:fld id="{E5D8A156-7E7B-4ADD-B438-3FFBD138C913}" type="slidenum">
              <a:rPr lang="en-US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pPr/>
              <a:t>41</a:t>
            </a:fld>
            <a:endParaRPr lang="en-US" dirty="0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975600" y="1186850"/>
            <a:ext cx="685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(41)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975600" y="3869304"/>
            <a:ext cx="685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(42)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7696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28600"/>
            <a:ext cx="8229600" cy="838200"/>
          </a:xfrm>
        </p:spPr>
        <p:txBody>
          <a:bodyPr/>
          <a:lstStyle/>
          <a:p>
            <a:r>
              <a:rPr lang="en-US" dirty="0" smtClean="0"/>
              <a:t>Newton Raphson For Power Systems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1371600" y="1600200"/>
                <a:ext cx="6781800" cy="95782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/>
                        </a:rPr>
                        <m:t>∆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=−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+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sz="2000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/>
                            </a:rPr>
                            <m:t>𝑘</m:t>
                          </m:r>
                          <m:r>
                            <a:rPr lang="en-US" sz="2000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𝑁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begChr m:val="|"/>
                              <m:endChr m:val="|"/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begChr m:val="["/>
                              <m:endChr m:val="]"/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𝑖𝑘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latin typeface="Cambria Math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𝑖𝑘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sz="2000" i="1">
                                      <a:latin typeface="Cambria Math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𝐵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func>
                                    <m:func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2000">
                                          <a:latin typeface="Cambria Math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000" i="1">
                                                  <a:latin typeface="Cambria Math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i="1">
                                                  <a:latin typeface="Cambria Math"/>
                                                </a:rPr>
                                                <m:t>𝜃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000" i="1">
                                                  <a:latin typeface="Cambria Math"/>
                                                </a:rPr>
                                                <m:t>𝑖𝑘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func>
                                </m:e>
                              </m:func>
                            </m:e>
                          </m:d>
                        </m:e>
                      </m:nary>
                      <m:r>
                        <a:rPr lang="en-US" sz="2000" i="1">
                          <a:latin typeface="Cambria Math"/>
                        </a:rPr>
                        <m:t>=0</m:t>
                      </m:r>
                    </m:oMath>
                  </m:oMathPara>
                </a14:m>
                <a:endParaRPr lang="en-US" sz="20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600" y="1600200"/>
                <a:ext cx="6781800" cy="957826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1371600" y="2590800"/>
                <a:ext cx="6400800" cy="95782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∆</m:t>
                          </m:r>
                          <m:r>
                            <a:rPr lang="en-US" sz="2000" i="1">
                              <a:latin typeface="Cambria Math"/>
                            </a:rPr>
                            <m:t>𝑄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=−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𝑄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+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sz="2000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/>
                            </a:rPr>
                            <m:t>𝑘</m:t>
                          </m:r>
                          <m:r>
                            <a:rPr lang="en-US" sz="2000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𝑁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begChr m:val="|"/>
                              <m:endChr m:val="|"/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begChr m:val="["/>
                              <m:endChr m:val="]"/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𝑖𝑘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latin typeface="Cambria Math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𝑖𝑘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sz="2000" i="1">
                                      <a:latin typeface="Cambria Math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𝐵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𝑖𝑘</m:t>
                                      </m:r>
                                    </m:sub>
                                  </m:sSub>
                                  <m:func>
                                    <m:func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2000">
                                          <a:latin typeface="Cambria Math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000" i="1">
                                                  <a:latin typeface="Cambria Math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i="1">
                                                  <a:latin typeface="Cambria Math"/>
                                                </a:rPr>
                                                <m:t>𝜃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000" i="1">
                                                  <a:latin typeface="Cambria Math"/>
                                                </a:rPr>
                                                <m:t>𝑖𝑘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func>
                                </m:e>
                              </m:func>
                            </m:e>
                          </m:d>
                          <m:r>
                            <a:rPr lang="en-US" sz="2000" i="1">
                              <a:latin typeface="Cambria Math"/>
                            </a:rPr>
                            <m:t>=0</m:t>
                          </m:r>
                        </m:e>
                      </m:nary>
                    </m:oMath>
                  </m:oMathPara>
                </a14:m>
                <a:endParaRPr lang="en-US" sz="20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600" y="2590800"/>
                <a:ext cx="6400800" cy="957826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001000" y="2558026"/>
            <a:ext cx="876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(43)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4294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04800"/>
            <a:ext cx="8229600" cy="838200"/>
          </a:xfrm>
        </p:spPr>
        <p:txBody>
          <a:bodyPr/>
          <a:lstStyle/>
          <a:p>
            <a:r>
              <a:rPr lang="en-US" dirty="0"/>
              <a:t>Newton Raphson For Power Systems</a:t>
            </a:r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228600" y="1367135"/>
            <a:ext cx="8915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Consider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the equations in (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43) re-written: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228600" y="3069025"/>
                <a:ext cx="8763000" cy="35358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	such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b="0" i="1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sz="2400" b="0" i="1">
                            <a:latin typeface="Cambria Math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b="0" i="1">
                            <a:latin typeface="Cambria Math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b="0" i="1">
                            <a:latin typeface="Cambria Math"/>
                          </a:rPr>
                          <m:t>𝑄</m:t>
                        </m:r>
                      </m:e>
                      <m:sub>
                        <m:r>
                          <a:rPr lang="en-US" sz="2400" b="0" i="1">
                            <a:latin typeface="Cambria Math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b="0" i="1">
                            <a:latin typeface="Cambria Math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 are functions of </a:t>
                </a:r>
                <a14:m>
                  <m:oMath xmlns:m="http://schemas.openxmlformats.org/officeDocument/2006/math">
                    <m:r>
                      <a:rPr lang="en-US" sz="2400" b="0" i="1">
                        <a:latin typeface="Cambria Math"/>
                      </a:rPr>
                      <m:t>𝑥</m:t>
                    </m:r>
                    <m:r>
                      <a:rPr lang="en-US" sz="2400" b="0" i="1">
                        <a:latin typeface="Cambria Math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r>
                                <a:rPr lang="en-US" sz="2400" b="0" i="1">
                                  <a:latin typeface="Cambria Math"/>
                                </a:rPr>
                                <m:t>𝜃</m:t>
                              </m:r>
                            </m:e>
                          </m:mr>
                          <m:m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</m:d>
                            </m:e>
                          </m:mr>
                        </m:m>
                      </m:e>
                    </m:d>
                  </m:oMath>
                </a14:m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, with </a:t>
                </a:r>
                <a14:m>
                  <m:oMath xmlns:m="http://schemas.openxmlformats.org/officeDocument/2006/math">
                    <m:r>
                      <a:rPr lang="en-US" sz="2400" b="0" i="1">
                        <a:latin typeface="Cambria Math"/>
                      </a:rPr>
                      <m:t>𝜃</m:t>
                    </m:r>
                  </m:oMath>
                </a14:m>
                <a:endParaRPr lang="en-US" sz="2400" b="0" dirty="0" smtClean="0">
                  <a:latin typeface="Times New Roman" pitchFamily="18" charset="0"/>
                </a:endParaRPr>
              </a:p>
              <a:p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            being the vector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/>
                            <a:ea typeface="Cambria Math"/>
                          </a:rPr>
                          <m:t>𝜃</m:t>
                        </m:r>
                      </m:e>
                      <m:sub>
                        <m:r>
                          <a:rPr lang="en-US" sz="2400" b="0" i="1" smtClean="0">
                            <a:latin typeface="Cambria Math"/>
                            <a:ea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’s, and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b="0" i="1">
                            <a:latin typeface="Cambria Math"/>
                          </a:rPr>
                          <m:t>𝑉</m:t>
                        </m:r>
                      </m:e>
                    </m:d>
                  </m:oMath>
                </a14:m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 the vector of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b="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400" b="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’s. </a:t>
                </a:r>
              </a:p>
              <a:p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342900" indent="-342900">
                  <a:buFont typeface="Wingdings" pitchFamily="2" charset="2"/>
                  <a:buChar char="Ø"/>
                </a:pP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The vector </a:t>
                </a:r>
                <a:r>
                  <a:rPr lang="en-US" sz="2400" i="1" dirty="0" smtClean="0">
                    <a:latin typeface="Times New Roman" pitchFamily="18" charset="0"/>
                    <a:cs typeface="Times New Roman" pitchFamily="18" charset="0"/>
                  </a:rPr>
                  <a:t>f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(</a:t>
                </a:r>
                <a:r>
                  <a:rPr lang="en-US" sz="2400" i="1" dirty="0" smtClean="0">
                    <a:latin typeface="Times New Roman" pitchFamily="18" charset="0"/>
                    <a:cs typeface="Times New Roman" pitchFamily="18" charset="0"/>
                  </a:rPr>
                  <a:t>x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) may be expressed as: </a:t>
                </a:r>
              </a:p>
              <a:p>
                <a:pPr marL="342900" indent="-342900">
                  <a:buFont typeface="Wingdings" pitchFamily="2" charset="2"/>
                  <a:buChar char="Ø"/>
                </a:pPr>
                <a:endParaRPr lang="en-US" sz="2400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000" b="0" i="1"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en-US" sz="2000" b="0" i="1">
                          <a:latin typeface="Cambria Math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000" b="0" i="1">
                                    <a:latin typeface="Cambria Math"/>
                                  </a:rPr>
                                  <m:t>∆</m:t>
                                </m:r>
                                <m:r>
                                  <a:rPr lang="en-US" sz="2000" b="0" i="1">
                                    <a:latin typeface="Cambria Math"/>
                                  </a:rPr>
                                  <m:t>𝑃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>
                                    <a:latin typeface="Cambria Math"/>
                                  </a:rPr>
                                  <m:t>∆</m:t>
                                </m:r>
                                <m:r>
                                  <a:rPr lang="en-US" sz="2000" b="0" i="1">
                                    <a:latin typeface="Cambria Math"/>
                                  </a:rPr>
                                  <m:t>𝑄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	</a:t>
                </a:r>
              </a:p>
              <a:p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	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en-US" sz="2400" b="0" i="1">
                        <a:latin typeface="Cambria Math"/>
                      </a:rPr>
                      <m:t>∆</m:t>
                    </m:r>
                    <m:r>
                      <a:rPr lang="en-US" sz="2400" b="0" i="1">
                        <a:latin typeface="Cambria Math"/>
                      </a:rPr>
                      <m:t>𝑃</m:t>
                    </m:r>
                  </m:oMath>
                </a14:m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 is the vector of </a:t>
                </a:r>
                <a14:m>
                  <m:oMath xmlns:m="http://schemas.openxmlformats.org/officeDocument/2006/math">
                    <m:r>
                      <a:rPr lang="en-US" sz="2400" b="0" i="1">
                        <a:latin typeface="Cambria Math"/>
                      </a:rPr>
                      <m:t>∆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b="0" i="1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sz="2400" b="0" i="1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’s, and </a:t>
                </a:r>
                <a14:m>
                  <m:oMath xmlns:m="http://schemas.openxmlformats.org/officeDocument/2006/math">
                    <m:r>
                      <a:rPr lang="en-US" sz="2400" b="0" i="1">
                        <a:latin typeface="Cambria Math"/>
                      </a:rPr>
                      <m:t>∆</m:t>
                    </m:r>
                    <m:r>
                      <a:rPr lang="en-US" sz="2400" b="0" i="1">
                        <a:latin typeface="Cambria Math"/>
                      </a:rPr>
                      <m:t>𝑄</m:t>
                    </m:r>
                  </m:oMath>
                </a14:m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 the vector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b="0" i="1">
                            <a:latin typeface="Cambria Math"/>
                          </a:rPr>
                          <m:t>∆</m:t>
                        </m:r>
                        <m:r>
                          <a:rPr lang="en-US" sz="2400" b="0" i="1">
                            <a:latin typeface="Cambria Math"/>
                          </a:rPr>
                          <m:t>𝑄</m:t>
                        </m:r>
                      </m:e>
                      <m:sub>
                        <m:r>
                          <a:rPr lang="en-US" sz="2400" b="0" i="1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’s. </a:t>
                </a:r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3069025"/>
                <a:ext cx="8763000" cy="3535840"/>
              </a:xfrm>
              <a:prstGeom prst="rect">
                <a:avLst/>
              </a:prstGeom>
              <a:blipFill rotWithShape="1">
                <a:blip r:embed="rId2"/>
                <a:stretch>
                  <a:fillRect l="-974" b="-31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/>
          <p:cNvGrpSpPr/>
          <p:nvPr/>
        </p:nvGrpSpPr>
        <p:grpSpPr>
          <a:xfrm>
            <a:off x="2362200" y="1958010"/>
            <a:ext cx="6096000" cy="707886"/>
            <a:chOff x="2362200" y="1524000"/>
            <a:chExt cx="6096000" cy="70788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ectangle 6"/>
                <p:cNvSpPr/>
                <p:nvPr/>
              </p:nvSpPr>
              <p:spPr>
                <a:xfrm>
                  <a:off x="2362200" y="1524000"/>
                  <a:ext cx="4572000" cy="707886"/>
                </a:xfrm>
                <a:prstGeom prst="rect">
                  <a:avLst/>
                </a:prstGeom>
              </p:spPr>
              <p:txBody>
                <a:bodyPr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/>
                          </a:rPr>
                          <m:t>∆</m:t>
                        </m:r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b="0" i="1">
                                <a:latin typeface="Cambria Math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en-US" sz="2000" b="0" i="1">
                            <a:latin typeface="Cambria Math"/>
                          </a:rPr>
                          <m:t>=−</m:t>
                        </m:r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b="0" i="1">
                                <a:latin typeface="Cambria Math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en-US" sz="2000" b="0" i="1">
                            <a:latin typeface="Cambria Math"/>
                          </a:rPr>
                          <m:t>+ </m:t>
                        </m:r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b="0" i="1">
                                <a:latin typeface="Cambria Math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2000" b="0" i="1">
                                <a:latin typeface="Cambria Math"/>
                              </a:rPr>
                              <m:t>𝑥</m:t>
                            </m:r>
                          </m:e>
                        </m:d>
                        <m:r>
                          <a:rPr lang="en-US" sz="2000" b="0" i="1" smtClean="0">
                            <a:latin typeface="Cambria Math"/>
                          </a:rPr>
                          <m:t>=</m:t>
                        </m:r>
                        <m:r>
                          <a:rPr lang="en-US" sz="2000" b="0" i="0" smtClean="0">
                            <a:latin typeface="Cambria Math"/>
                          </a:rPr>
                          <m:t>0</m:t>
                        </m:r>
                      </m:oMath>
                    </m:oMathPara>
                  </a14:m>
                  <a:endParaRPr lang="en-US" sz="2400" dirty="0" smtClean="0">
                    <a:latin typeface="Times New Roman" pitchFamily="18" charset="0"/>
                    <a:cs typeface="Times New Roman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b="0" i="1">
                                <a:latin typeface="Cambria Math"/>
                              </a:rPr>
                              <m:t>∆</m:t>
                            </m:r>
                            <m:r>
                              <a:rPr lang="en-US" sz="2000" b="0" i="1">
                                <a:latin typeface="Cambria Math"/>
                              </a:rPr>
                              <m:t>𝑄</m:t>
                            </m:r>
                          </m:e>
                          <m:sub>
                            <m:r>
                              <a:rPr lang="en-US" sz="2000" b="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/>
                          </a:rPr>
                          <m:t> </m:t>
                        </m:r>
                        <m:r>
                          <a:rPr lang="en-US" sz="2000" b="0" i="1">
                            <a:latin typeface="Cambria Math"/>
                          </a:rPr>
                          <m:t>=−</m:t>
                        </m:r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b="0" i="1">
                                <a:latin typeface="Cambria Math"/>
                              </a:rPr>
                              <m:t>𝑄</m:t>
                            </m:r>
                          </m:e>
                          <m:sub>
                            <m:r>
                              <a:rPr lang="en-US" sz="2000" b="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en-US" sz="2000" b="0" i="1">
                            <a:latin typeface="Cambria Math"/>
                          </a:rPr>
                          <m:t>+</m:t>
                        </m:r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b="0" i="1">
                                <a:latin typeface="Cambria Math"/>
                              </a:rPr>
                              <m:t>𝑄</m:t>
                            </m:r>
                          </m:e>
                          <m:sub>
                            <m:r>
                              <a:rPr lang="en-US" sz="2000" b="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2000" b="0" i="1">
                                <a:latin typeface="Cambria Math"/>
                              </a:rPr>
                              <m:t>𝑥</m:t>
                            </m:r>
                          </m:e>
                        </m:d>
                        <m:r>
                          <a:rPr lang="en-US" sz="2000" b="0" i="1" smtClean="0">
                            <a:latin typeface="Cambria Math"/>
                          </a:rPr>
                          <m:t>=0</m:t>
                        </m:r>
                      </m:oMath>
                    </m:oMathPara>
                  </a14:m>
                  <a:endParaRPr lang="en-US" sz="2000" dirty="0"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</mc:Choice>
          <mc:Fallback xmlns="">
            <p:sp>
              <p:nvSpPr>
                <p:cNvPr id="7" name="Rectangle 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62200" y="1524000"/>
                  <a:ext cx="4572000" cy="707886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 b="-517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TextBox 8"/>
            <p:cNvSpPr txBox="1"/>
            <p:nvPr/>
          </p:nvSpPr>
          <p:spPr>
            <a:xfrm>
              <a:off x="7543800" y="1676400"/>
              <a:ext cx="9144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latin typeface="Times New Roman" pitchFamily="18" charset="0"/>
                  <a:cs typeface="Times New Roman" pitchFamily="18" charset="0"/>
                </a:rPr>
                <a:t>(44)</a:t>
              </a:r>
              <a:endParaRPr lang="en-US" sz="2000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702945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1558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381000" y="1447800"/>
                <a:ext cx="8763000" cy="414959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Wingdings" pitchFamily="2" charset="2"/>
                  <a:buChar char="Ø"/>
                </a:pP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From equation (40): </a:t>
                </a:r>
              </a:p>
              <a:p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	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		             </a:t>
                </a:r>
                <a14:m>
                  <m:oMath xmlns:m="http://schemas.openxmlformats.org/officeDocument/2006/math">
                    <m:r>
                      <a:rPr lang="en-US" sz="2000" b="1" i="0" smtClean="0">
                        <a:latin typeface="Cambria Math"/>
                      </a:rPr>
                      <m:t>𝐟</m:t>
                    </m:r>
                    <m:r>
                      <a:rPr lang="en-US" sz="2000" i="1">
                        <a:latin typeface="Cambria Math"/>
                      </a:rPr>
                      <m:t>=</m:t>
                    </m:r>
                    <m:r>
                      <a:rPr lang="en-US" sz="2000" b="0" i="1" smtClean="0">
                        <a:latin typeface="Cambria Math"/>
                      </a:rPr>
                      <m:t>−</m:t>
                    </m:r>
                    <m:r>
                      <a:rPr lang="en-US" sz="2000" b="1" i="0" smtClean="0">
                        <a:latin typeface="Cambria Math"/>
                      </a:rPr>
                      <m:t>𝐉</m:t>
                    </m:r>
                    <m:r>
                      <a:rPr lang="en-US" sz="2000" b="1" i="0" smtClean="0">
                        <a:latin typeface="Cambria Math"/>
                      </a:rPr>
                      <m:t> </m:t>
                    </m:r>
                    <m:r>
                      <a:rPr lang="en-US" sz="2000" b="1" i="1" smtClean="0">
                        <a:latin typeface="Cambria Math"/>
                        <a:ea typeface="Cambria Math"/>
                      </a:rPr>
                      <m:t>∆</m:t>
                    </m:r>
                    <m:r>
                      <a:rPr lang="en-US" sz="2000" b="1" i="0" smtClean="0">
                        <a:latin typeface="Cambria Math"/>
                        <a:ea typeface="Cambria Math"/>
                      </a:rPr>
                      <m:t>𝐱</m:t>
                    </m:r>
                  </m:oMath>
                </a14:m>
                <a:endParaRPr lang="en-US" sz="2000" b="1" dirty="0" smtClean="0">
                  <a:latin typeface="Times New Roman" pitchFamily="18" charset="0"/>
                  <a:ea typeface="Cambria Math"/>
                </a:endParaRPr>
              </a:p>
              <a:p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 </a:t>
                </a:r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∆</m:t>
                                </m:r>
                                <m:r>
                                  <a:rPr lang="en-US" sz="2000" b="1" i="1">
                                    <a:latin typeface="Cambria Math"/>
                                  </a:rPr>
                                  <m:t>𝐏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∆</m:t>
                                </m:r>
                                <m:r>
                                  <a:rPr lang="en-US" sz="2000" b="1" i="1">
                                    <a:latin typeface="Cambria Math"/>
                                  </a:rPr>
                                  <m:t>𝐐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000" b="1" i="1">
                          <a:latin typeface="Cambria Math"/>
                        </a:rPr>
                        <m:t>=</m:t>
                      </m:r>
                      <m:r>
                        <a:rPr lang="en-US" sz="2000" b="1" i="1" smtClean="0">
                          <a:latin typeface="Cambria Math"/>
                        </a:rPr>
                        <m:t>−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1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000" b="1" i="0" smtClean="0">
                              <a:latin typeface="Cambria Math"/>
                            </a:rPr>
                            <m:t>𝐉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000" i="1">
                                    <a:latin typeface="Cambria Math"/>
                                    <a:ea typeface="Cambria Math"/>
                                  </a:rPr>
                                  <m:t>∆</m:t>
                                </m:r>
                                <m:r>
                                  <a:rPr lang="en-US" sz="2000" b="1" i="1">
                                    <a:latin typeface="Cambria Math"/>
                                  </a:rPr>
                                  <m:t>𝛉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1" i="1">
                                    <a:latin typeface="Cambria Math"/>
                                    <a:ea typeface="Cambria Math"/>
                                  </a:rPr>
                                  <m:t>∆</m:t>
                                </m:r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b="1" i="1">
                                        <a:latin typeface="Cambria Math"/>
                                      </a:rPr>
                                      <m:t>𝐕</m:t>
                                    </m:r>
                                  </m:e>
                                </m:d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000" b="1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sz="2000" b="1" dirty="0">
                  <a:latin typeface="Times New Roman" pitchFamily="18" charset="0"/>
                  <a:cs typeface="Times New Roman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000" i="1">
                                    <a:latin typeface="Cambria Math"/>
                                    <a:ea typeface="Cambria Math"/>
                                  </a:rPr>
                                  <m:t>∆</m:t>
                                </m:r>
                                <m:r>
                                  <a:rPr lang="en-US" sz="2000" b="1" i="1">
                                    <a:latin typeface="Cambria Math"/>
                                  </a:rPr>
                                  <m:t>𝛉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1" i="1">
                                    <a:latin typeface="Cambria Math"/>
                                    <a:ea typeface="Cambria Math"/>
                                  </a:rPr>
                                  <m:t>∆</m:t>
                                </m:r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b="1" i="1">
                                        <a:latin typeface="Cambria Math"/>
                                      </a:rPr>
                                      <m:t>𝐕</m:t>
                                    </m:r>
                                  </m:e>
                                </m:d>
                              </m:e>
                            </m:mr>
                          </m:m>
                        </m:e>
                      </m:d>
                      <m:r>
                        <a:rPr lang="en-US" sz="2000" b="1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2000" b="1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000" b="1" i="1" smtClean="0">
                              <a:latin typeface="Cambria Math"/>
                            </a:rPr>
                            <m:t>−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1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2000" b="1">
                                  <a:latin typeface="Cambria Math"/>
                                </a:rPr>
                                <m:t>𝐉</m:t>
                              </m:r>
                            </m:e>
                          </m:d>
                        </m:e>
                        <m:sup>
                          <m:r>
                            <a:rPr lang="en-US" sz="2000" b="1" i="1">
                              <a:latin typeface="Cambria Math"/>
                            </a:rPr>
                            <m:t>−</m:t>
                          </m:r>
                          <m:r>
                            <a:rPr lang="en-US" sz="2000" b="1" i="1">
                              <a:latin typeface="Cambria Math"/>
                            </a:rPr>
                            <m:t>𝟏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∆</m:t>
                                </m:r>
                                <m:r>
                                  <a:rPr lang="en-US" sz="2000" b="1" i="1">
                                    <a:latin typeface="Cambria Math"/>
                                  </a:rPr>
                                  <m:t>𝐏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∆</m:t>
                                </m:r>
                                <m:r>
                                  <a:rPr lang="en-US" sz="2000" b="1" i="1">
                                    <a:latin typeface="Cambria Math"/>
                                  </a:rPr>
                                  <m:t>𝐐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000" b="1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sz="2000" b="1" dirty="0">
                  <a:latin typeface="Times New Roman" pitchFamily="18" charset="0"/>
                  <a:cs typeface="Times New Roman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sz="2000" b="1" i="1">
                                        <a:latin typeface="Cambria Math"/>
                                      </a:rPr>
                                      <m:t>𝛉</m:t>
                                    </m:r>
                                  </m:e>
                                </m:mr>
                                <m:mr>
                                  <m:e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en-US" sz="2000" i="1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000" b="1" i="1">
                                            <a:latin typeface="Cambria Math"/>
                                          </a:rPr>
                                          <m:t>𝐕</m:t>
                                        </m:r>
                                      </m:e>
                                    </m:d>
                                  </m:e>
                                </m:mr>
                              </m:m>
                            </m:e>
                          </m:d>
                        </m:e>
                        <m:sub>
                          <m:r>
                            <a:rPr lang="en-US" sz="2000" b="1" i="1" smtClean="0">
                              <a:latin typeface="Cambria Math"/>
                            </a:rPr>
                            <m:t>𝒌</m:t>
                          </m:r>
                          <m:r>
                            <a:rPr lang="en-US" sz="2000" b="1" i="1" smtClean="0">
                              <a:latin typeface="Cambria Math"/>
                            </a:rPr>
                            <m:t>+</m:t>
                          </m:r>
                          <m:r>
                            <a:rPr lang="en-US" sz="2000" b="1" i="1" smtClean="0">
                              <a:latin typeface="Cambria Math"/>
                            </a:rPr>
                            <m:t>𝟏</m:t>
                          </m:r>
                        </m:sub>
                      </m:sSub>
                      <m:r>
                        <a:rPr lang="en-US" sz="2000" b="1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2000" b="1" i="1">
                              <a:latin typeface="Cambria Math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sz="2000" b="1" i="1">
                                        <a:latin typeface="Cambria Math"/>
                                      </a:rPr>
                                      <m:t>𝛉</m:t>
                                    </m:r>
                                  </m:e>
                                </m:mr>
                                <m:mr>
                                  <m:e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en-US" sz="2000" i="1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000" b="1" i="1">
                                            <a:latin typeface="Cambria Math"/>
                                          </a:rPr>
                                          <m:t>𝐕</m:t>
                                        </m:r>
                                      </m:e>
                                    </m:d>
                                  </m:e>
                                </m:mr>
                              </m:m>
                            </m:e>
                          </m:d>
                        </m:e>
                        <m:sub>
                          <m:r>
                            <a:rPr lang="en-US" sz="2000" b="1" i="1">
                              <a:latin typeface="Cambria Math"/>
                            </a:rPr>
                            <m:t>𝒌</m:t>
                          </m:r>
                        </m:sub>
                      </m:sSub>
                      <m:r>
                        <a:rPr lang="en-US" sz="2000" b="1" i="1">
                          <a:latin typeface="Cambria Math"/>
                        </a:rPr>
                        <m:t>−</m:t>
                      </m:r>
                      <m:sSubSup>
                        <m:sSubSupPr>
                          <m:ctrlPr>
                            <a:rPr lang="en-US" sz="2000" b="1" i="1" smtClean="0">
                              <a:latin typeface="Cambria Math"/>
                            </a:rPr>
                          </m:ctrlPr>
                        </m:sSub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1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2000" b="1" i="0" smtClean="0">
                                  <a:latin typeface="Cambria Math"/>
                                </a:rPr>
                                <m:t>𝐉</m:t>
                              </m:r>
                            </m:e>
                          </m:d>
                        </m:e>
                        <m:sub>
                          <m:r>
                            <a:rPr lang="en-US" sz="2000" b="1" i="1" smtClean="0">
                              <a:latin typeface="Cambria Math"/>
                            </a:rPr>
                            <m:t>𝒌</m:t>
                          </m:r>
                        </m:sub>
                        <m:sup>
                          <m:r>
                            <a:rPr lang="en-US" sz="2000" b="1" i="1" smtClean="0">
                              <a:latin typeface="Cambria Math"/>
                            </a:rPr>
                            <m:t>−</m:t>
                          </m:r>
                          <m:r>
                            <a:rPr lang="en-US" sz="2000" b="1" i="1" smtClean="0">
                              <a:latin typeface="Cambria Math"/>
                            </a:rPr>
                            <m:t>𝟏</m:t>
                          </m:r>
                        </m:sup>
                      </m:sSubSup>
                      <m:sSub>
                        <m:sSubPr>
                          <m:ctrlPr>
                            <a:rPr lang="en-US" sz="2000" b="1" i="1" smtClean="0">
                              <a:latin typeface="Cambria Math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∆</m:t>
                                    </m:r>
                                    <m:r>
                                      <a:rPr lang="en-US" sz="2000" b="1" i="1">
                                        <a:latin typeface="Cambria Math"/>
                                      </a:rPr>
                                      <m:t>𝐏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∆</m:t>
                                    </m:r>
                                    <m:r>
                                      <a:rPr lang="en-US" sz="2000" b="1" i="1">
                                        <a:latin typeface="Cambria Math"/>
                                      </a:rPr>
                                      <m:t>𝐐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  <m:sub>
                          <m:r>
                            <a:rPr lang="en-US" sz="2000" b="1" i="1" smtClean="0">
                              <a:latin typeface="Cambria Math"/>
                            </a:rPr>
                            <m:t>𝒌</m:t>
                          </m:r>
                        </m:sub>
                      </m:sSub>
                    </m:oMath>
                  </m:oMathPara>
                </a14:m>
                <a:endParaRPr lang="en-US" sz="2000" b="1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sz="2000" b="1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sz="2000" b="1" dirty="0" smtClean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1447800"/>
                <a:ext cx="8763000" cy="4149598"/>
              </a:xfrm>
              <a:prstGeom prst="rect">
                <a:avLst/>
              </a:prstGeom>
              <a:blipFill rotWithShape="1">
                <a:blip r:embed="rId2"/>
                <a:stretch>
                  <a:fillRect l="-974" t="-1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28600"/>
            <a:ext cx="8229600" cy="838200"/>
          </a:xfrm>
        </p:spPr>
        <p:txBody>
          <a:bodyPr/>
          <a:lstStyle/>
          <a:p>
            <a:r>
              <a:rPr lang="en-US" dirty="0"/>
              <a:t>Newton Raphson For Power Systems</a:t>
            </a:r>
            <a:endParaRPr lang="en-US" dirty="0" smtClean="0"/>
          </a:p>
        </p:txBody>
      </p:sp>
      <p:sp>
        <p:nvSpPr>
          <p:cNvPr id="2" name="TextBox 1"/>
          <p:cNvSpPr txBox="1"/>
          <p:nvPr/>
        </p:nvSpPr>
        <p:spPr>
          <a:xfrm>
            <a:off x="7696200" y="4419600"/>
            <a:ext cx="838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(45)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010400" y="647382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81000" y="5181600"/>
            <a:ext cx="8534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Equation (45) shows how the state variable can be solved for each iteration.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The number of iterations depends on the desired accuracy.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2775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Worked Powerflow Examples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Gauss </a:t>
            </a:r>
            <a:r>
              <a:rPr lang="en-US" sz="2800" dirty="0" err="1" smtClean="0"/>
              <a:t>Siedel</a:t>
            </a:r>
            <a:endParaRPr lang="en-US" sz="2800" dirty="0" smtClean="0"/>
          </a:p>
          <a:p>
            <a:endParaRPr lang="en-US" sz="2800" dirty="0"/>
          </a:p>
          <a:p>
            <a:r>
              <a:rPr lang="en-US" sz="2800" dirty="0" smtClean="0"/>
              <a:t>Newton Raphson</a:t>
            </a:r>
            <a:endParaRPr lang="en-US" sz="2800" dirty="0"/>
          </a:p>
          <a:p>
            <a:pPr marL="3086100" lvl="6" indent="-342900">
              <a:buFont typeface="Wingdings" pitchFamily="2" charset="2"/>
              <a:buChar char="Ø"/>
            </a:pPr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8470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04" y="2209800"/>
            <a:ext cx="8527144" cy="4572000"/>
          </a:xfrm>
        </p:spPr>
      </p:pic>
      <p:sp>
        <p:nvSpPr>
          <p:cNvPr id="5" name="TextBox 4"/>
          <p:cNvSpPr txBox="1"/>
          <p:nvPr/>
        </p:nvSpPr>
        <p:spPr>
          <a:xfrm>
            <a:off x="130629" y="1143000"/>
            <a:ext cx="6705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The figure below shows a single-line diagram of a five-bus power system. The four tables on the following slides contain input data. 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7467600" cy="1143000"/>
          </a:xfrm>
        </p:spPr>
        <p:txBody>
          <a:bodyPr>
            <a:normAutofit/>
          </a:bodyPr>
          <a:lstStyle/>
          <a:p>
            <a:pPr lvl="1" algn="ctr"/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Gauss-Seidel Worked Example</a:t>
            </a:r>
            <a:endParaRPr lang="en-US" sz="3200" kern="1200" dirty="0">
              <a:solidFill>
                <a:schemeClr val="tx1"/>
              </a:solidFill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0183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Content Placeholder 3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4033589308"/>
                  </p:ext>
                </p:extLst>
              </p:nvPr>
            </p:nvGraphicFramePr>
            <p:xfrm>
              <a:off x="457200" y="1371600"/>
              <a:ext cx="8229600" cy="30429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822960"/>
                    <a:gridCol w="1005840"/>
                    <a:gridCol w="640080"/>
                    <a:gridCol w="960120"/>
                    <a:gridCol w="685800"/>
                    <a:gridCol w="822960"/>
                    <a:gridCol w="822960"/>
                    <a:gridCol w="822960"/>
                    <a:gridCol w="822960"/>
                    <a:gridCol w="822960"/>
                  </a:tblGrid>
                  <a:tr h="914400">
                    <a:tc>
                      <a:txBody>
                        <a:bodyPr/>
                        <a:lstStyle/>
                        <a:p>
                          <a:r>
                            <a:rPr lang="en-US" b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Bus</a:t>
                          </a:r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Type</a:t>
                          </a:r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V per unit</a:t>
                          </a:r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/>
                                </a:rPr>
                                <m:t>𝛿</m:t>
                              </m:r>
                            </m:oMath>
                          </a14:m>
                          <a:r>
                            <a:rPr lang="en-US" b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 degrees</a:t>
                          </a:r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𝐺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b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 per unit</a:t>
                          </a:r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𝐺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b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 per unit</a:t>
                          </a:r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  <a:p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𝐿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b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 per unit</a:t>
                          </a:r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  <a:p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𝐿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b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 per unit</a:t>
                          </a:r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  <a:p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𝐺𝑚𝑎𝑥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b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 per unit</a:t>
                          </a:r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  <a:p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𝐺𝑚𝑖𝑛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b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 per unit</a:t>
                          </a:r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  <a:p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1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Swing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1.0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2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PQ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8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2.8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3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PV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1.05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5.2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.8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.4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4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-2.8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4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PQ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5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PQ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Content Placeholder 3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4033589308"/>
                  </p:ext>
                </p:extLst>
              </p:nvPr>
            </p:nvGraphicFramePr>
            <p:xfrm>
              <a:off x="457200" y="1371600"/>
              <a:ext cx="8229600" cy="30429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822960"/>
                    <a:gridCol w="1005840"/>
                    <a:gridCol w="640080"/>
                    <a:gridCol w="960120"/>
                    <a:gridCol w="685800"/>
                    <a:gridCol w="822960"/>
                    <a:gridCol w="822960"/>
                    <a:gridCol w="822960"/>
                    <a:gridCol w="822960"/>
                    <a:gridCol w="822960"/>
                  </a:tblGrid>
                  <a:tr h="1188720">
                    <a:tc>
                      <a:txBody>
                        <a:bodyPr/>
                        <a:lstStyle/>
                        <a:p>
                          <a:r>
                            <a:rPr lang="en-US" b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Bus</a:t>
                          </a:r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Type</a:t>
                          </a:r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V per unit</a:t>
                          </a:r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256329" t="-2564" r="-498101" b="-163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502679" t="-2564" r="-602679" b="-163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500000" t="-2564" r="-400000" b="-163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600000" t="-2564" r="-300000" b="-163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700000" t="-2564" r="-200000" b="-163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800000" t="-2564" r="-100000" b="-163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900000" t="-2564" b="-163590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1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Swing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1.0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2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PQ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8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2.8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3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PV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1.05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5.2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.8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.4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4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-2.8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4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PQ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5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PQ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p:sp>
        <p:nvSpPr>
          <p:cNvPr id="5" name="TextBox 4"/>
          <p:cNvSpPr txBox="1"/>
          <p:nvPr/>
        </p:nvSpPr>
        <p:spPr>
          <a:xfrm>
            <a:off x="457200" y="838200"/>
            <a:ext cx="5486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Bus input Data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4876800"/>
            <a:ext cx="82296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Bus 1 has a generator connected and is a swing bus.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Bus 3 has a generator and a load connected. It is a voltage controlled bus.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Buses 2,3, and 5 are all load buses. </a:t>
            </a:r>
          </a:p>
          <a:p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	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993903" y="6492089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1211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8358015"/>
              </p:ext>
            </p:extLst>
          </p:nvPr>
        </p:nvGraphicFramePr>
        <p:xfrm>
          <a:off x="533400" y="990600"/>
          <a:ext cx="6858000" cy="2026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71600"/>
                <a:gridCol w="1371600"/>
                <a:gridCol w="1371600"/>
                <a:gridCol w="1371600"/>
                <a:gridCol w="13716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Bus-to-Bus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R’ per unit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X’ per unit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B’ per unit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Maximum</a:t>
                      </a:r>
                      <a:r>
                        <a:rPr lang="en-US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 MVA per unit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2-4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0.0090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0.100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1.72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12.0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2-5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0.0045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0.050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0.88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12.0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4-5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0.00225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0.025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0.44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12.0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66205267"/>
                  </p:ext>
                </p:extLst>
              </p:nvPr>
            </p:nvGraphicFramePr>
            <p:xfrm>
              <a:off x="545592" y="4267200"/>
              <a:ext cx="7053942" cy="1930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175657"/>
                    <a:gridCol w="1175657"/>
                    <a:gridCol w="1175657"/>
                    <a:gridCol w="1175657"/>
                    <a:gridCol w="1175657"/>
                    <a:gridCol w="1175657"/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b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Bus-to-Bus</a:t>
                          </a:r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R per unit</a:t>
                          </a:r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X per unit</a:t>
                          </a:r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𝑚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b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 per unit</a:t>
                          </a:r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  <a:p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Maximum MVA per unit</a:t>
                          </a:r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Maximum</a:t>
                          </a:r>
                          <a:r>
                            <a:rPr lang="en-US" b="0" baseline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 TAP Setting per unit</a:t>
                          </a:r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1-5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0.00150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0.02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6.0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3-4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0.00075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0.01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10.0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66205267"/>
                  </p:ext>
                </p:extLst>
              </p:nvPr>
            </p:nvGraphicFramePr>
            <p:xfrm>
              <a:off x="545592" y="4267200"/>
              <a:ext cx="7053942" cy="1930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175657"/>
                    <a:gridCol w="1175657"/>
                    <a:gridCol w="1175657"/>
                    <a:gridCol w="1175657"/>
                    <a:gridCol w="1175657"/>
                    <a:gridCol w="1175657"/>
                  </a:tblGrid>
                  <a:tr h="1188720">
                    <a:tc>
                      <a:txBody>
                        <a:bodyPr/>
                        <a:lstStyle/>
                        <a:p>
                          <a:r>
                            <a:rPr lang="en-US" b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Bus-to-Bus</a:t>
                          </a:r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R per unit</a:t>
                          </a:r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X per unit</a:t>
                          </a:r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302083" t="-2564" r="-201042" b="-702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Maximum MVA per unit</a:t>
                          </a:r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Maximum</a:t>
                          </a:r>
                          <a:r>
                            <a:rPr lang="en-US" b="0" baseline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 TAP Setting per unit</a:t>
                          </a:r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1-5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0.00150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0.02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6.0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3-4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0.00075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0.01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10.0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p:sp>
        <p:nvSpPr>
          <p:cNvPr id="6" name="TextBox 5"/>
          <p:cNvSpPr txBox="1"/>
          <p:nvPr/>
        </p:nvSpPr>
        <p:spPr>
          <a:xfrm>
            <a:off x="533400" y="528935"/>
            <a:ext cx="5486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Line input Data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3400" y="3805535"/>
            <a:ext cx="7391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Transformer input Data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993903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7942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Content Placeholder 3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452687565"/>
                  </p:ext>
                </p:extLst>
              </p:nvPr>
            </p:nvGraphicFramePr>
            <p:xfrm>
              <a:off x="441960" y="996568"/>
              <a:ext cx="8229600" cy="27635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762000"/>
                    <a:gridCol w="4724400"/>
                    <a:gridCol w="2743200"/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Bus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Input</a:t>
                          </a:r>
                          <a:r>
                            <a:rPr lang="en-US" baseline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 Data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Unknowns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1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mtClean="0">
                                    <a:latin typeface="Cambria Math"/>
                                  </a:rPr>
                                  <m:t>=1.0, 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𝛿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mtClean="0">
                                    <a:latin typeface="Cambria Math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mtClean="0">
                                    <a:latin typeface="Cambria Math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𝑄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2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mtClean="0">
                                    <a:latin typeface="Cambria Math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𝐺</m:t>
                                    </m:r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mtClean="0">
                                    <a:latin typeface="Cambria Math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𝐿</m:t>
                                    </m:r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mtClean="0">
                                    <a:latin typeface="Cambria Math"/>
                                  </a:rPr>
                                  <m:t>=−8</m:t>
                                </m:r>
                              </m:oMath>
                            </m:oMathPara>
                          </a14:m>
                          <a:endParaRPr lang="en-US" dirty="0" smtClean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𝑄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mtClean="0">
                                    <a:latin typeface="Cambria Math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𝑄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𝐺</m:t>
                                    </m:r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mtClean="0">
                                    <a:latin typeface="Cambria Math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𝑄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𝐿</m:t>
                                    </m:r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mtClean="0">
                                    <a:latin typeface="Cambria Math"/>
                                  </a:rPr>
                                  <m:t>=−</m:t>
                                </m:r>
                                <m:r>
                                  <a:rPr lang="en-US" b="0" i="0" smtClean="0">
                                    <a:latin typeface="Cambria Math"/>
                                  </a:rPr>
                                  <m:t>2.</m:t>
                                </m:r>
                                <m:r>
                                  <a:rPr lang="en-US" smtClean="0">
                                    <a:latin typeface="Cambria Math"/>
                                  </a:rPr>
                                  <m:t>8</m:t>
                                </m:r>
                              </m:oMath>
                            </m:oMathPara>
                          </a14:m>
                          <a:endParaRPr lang="en-US" dirty="0" smtClean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mtClean="0">
                                    <a:latin typeface="Cambria Math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𝛿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3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smtClean="0">
                                    <a:latin typeface="Cambria Math"/>
                                  </a:rPr>
                                  <m:t>=1.05</m:t>
                                </m:r>
                              </m:oMath>
                            </m:oMathPara>
                          </a14:m>
                          <a:endParaRPr lang="en-US" dirty="0" smtClean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smtClean="0">
                                    <a:latin typeface="Cambria Math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𝐺</m:t>
                                    </m:r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smtClean="0">
                                    <a:latin typeface="Cambria Math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𝐿</m:t>
                                    </m:r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smtClean="0">
                                    <a:latin typeface="Cambria Math"/>
                                  </a:rPr>
                                  <m:t>=</m:t>
                                </m:r>
                                <m:r>
                                  <a:rPr lang="en-US" b="0" i="0" smtClean="0">
                                    <a:latin typeface="Cambria Math"/>
                                  </a:rPr>
                                  <m:t>4.4</m:t>
                                </m:r>
                              </m:oMath>
                            </m:oMathPara>
                          </a14:m>
                          <a:endParaRPr lang="en-US" dirty="0" smtClean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𝑄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smtClean="0">
                                    <a:latin typeface="Cambria Math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𝛿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4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a:rPr lang="en-US" smtClean="0">
                                    <a:latin typeface="Cambria Math"/>
                                  </a:rPr>
                                  <m:t>=0, 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𝑄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a:rPr lang="en-US" smtClean="0">
                                    <a:latin typeface="Cambria Math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a:rPr lang="en-US" smtClean="0">
                                    <a:latin typeface="Cambria Math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𝛿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5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5</m:t>
                                    </m:r>
                                  </m:sub>
                                </m:sSub>
                                <m:r>
                                  <a:rPr lang="en-US" smtClean="0">
                                    <a:latin typeface="Cambria Math"/>
                                  </a:rPr>
                                  <m:t>=0, 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𝑄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5</m:t>
                                    </m:r>
                                  </m:sub>
                                </m:sSub>
                                <m:r>
                                  <a:rPr lang="en-US" smtClean="0">
                                    <a:latin typeface="Cambria Math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5</m:t>
                                    </m:r>
                                  </m:sub>
                                </m:sSub>
                                <m:r>
                                  <a:rPr lang="en-US" smtClean="0">
                                    <a:latin typeface="Cambria Math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𝛿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Content Placeholder 3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674985305"/>
                  </p:ext>
                </p:extLst>
              </p:nvPr>
            </p:nvGraphicFramePr>
            <p:xfrm>
              <a:off x="441960" y="996568"/>
              <a:ext cx="8229600" cy="2813432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762000"/>
                    <a:gridCol w="4724400"/>
                    <a:gridCol w="2743200"/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Bus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Input</a:t>
                          </a:r>
                          <a:r>
                            <a:rPr lang="en-US" baseline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 Data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Unknowns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</a:tr>
                  <a:tr h="387033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1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16258" t="-104762" r="-58065" b="-55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200222" t="-104762" b="-555556"/>
                          </a:stretch>
                        </a:blipFill>
                      </a:tcPr>
                    </a:tc>
                  </a:tr>
                  <a:tr h="640080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2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16258" t="-121698" r="-58065" b="-2301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200222" t="-121698" b="-230189"/>
                          </a:stretch>
                        </a:blipFill>
                      </a:tcPr>
                    </a:tc>
                  </a:tr>
                  <a:tr h="640080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3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16258" t="-223810" r="-58065" b="-1323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200222" t="-223810" b="-132381"/>
                          </a:stretch>
                        </a:blipFill>
                      </a:tcPr>
                    </a:tc>
                  </a:tr>
                  <a:tr h="387033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4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16258" t="-539683" r="-58065" b="-1206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200222" t="-539683" b="-120635"/>
                          </a:stretch>
                        </a:blipFill>
                      </a:tcPr>
                    </a:tc>
                  </a:tr>
                  <a:tr h="388366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5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16258" t="-629688" r="-58065" b="-187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200222" t="-629688" b="-18750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5" name="TextBox 4"/>
          <p:cNvSpPr txBox="1"/>
          <p:nvPr/>
        </p:nvSpPr>
        <p:spPr>
          <a:xfrm>
            <a:off x="432816" y="381000"/>
            <a:ext cx="73365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Input Data and Unknowns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432816" y="4114800"/>
                <a:ext cx="8253984" cy="193899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Now compute the elements of  the second row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/>
                          </a:rPr>
                          <m:t>𝒀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𝑏𝑢𝑠</m:t>
                        </m:r>
                      </m:sub>
                    </m:sSub>
                    <m:r>
                      <a:rPr lang="en-US" sz="2400">
                        <a:latin typeface="Cambria Math"/>
                      </a:rPr>
                      <m:t>.</m:t>
                    </m:r>
                  </m:oMath>
                </a14:m>
                <a:endParaRPr lang="en-US" sz="2400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  <a:p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Since </a:t>
                </a:r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buses 1 and 3 are not directly connected to bus 2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,</a:t>
                </a:r>
              </a:p>
              <a:p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  <a:p>
                <a:pPr algn="ctr"/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21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23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=0</m:t>
                    </m:r>
                  </m:oMath>
                </a14:m>
                <a:endParaRPr lang="en-US" sz="2400" i="1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816" y="4114800"/>
                <a:ext cx="8253984" cy="1938992"/>
              </a:xfrm>
              <a:prstGeom prst="rect">
                <a:avLst/>
              </a:prstGeom>
              <a:blipFill rotWithShape="1">
                <a:blip r:embed="rId3"/>
                <a:stretch>
                  <a:fillRect l="-1108" t="-25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7010400" y="6492089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2145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1981200"/>
            <a:ext cx="5534705" cy="3674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4582" name="Text Box 6"/>
          <p:cNvSpPr txBox="1">
            <a:spLocks noChangeArrowheads="1"/>
          </p:cNvSpPr>
          <p:nvPr/>
        </p:nvSpPr>
        <p:spPr bwMode="auto">
          <a:xfrm>
            <a:off x="4708525" y="876300"/>
            <a:ext cx="184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 algn="ctr"/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The Powerflow Problem Cont.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F2AD4-BF72-49AE-BDB2-4EA763B65872}" type="slidenum">
              <a:rPr lang="en-US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pPr/>
              <a:t>5</a:t>
            </a:fld>
            <a:endParaRPr lang="en-US" dirty="0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Oval 2"/>
          <p:cNvSpPr/>
          <p:nvPr/>
        </p:nvSpPr>
        <p:spPr>
          <a:xfrm>
            <a:off x="1752600" y="1600200"/>
            <a:ext cx="1752600" cy="1219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/>
          <p:cNvSpPr/>
          <p:nvPr/>
        </p:nvSpPr>
        <p:spPr>
          <a:xfrm>
            <a:off x="1752600" y="4800600"/>
            <a:ext cx="1752600" cy="1219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/>
          <p:cNvSpPr/>
          <p:nvPr/>
        </p:nvSpPr>
        <p:spPr>
          <a:xfrm>
            <a:off x="5477555" y="4800600"/>
            <a:ext cx="1752600" cy="1219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/>
          <p:cNvSpPr/>
          <p:nvPr/>
        </p:nvSpPr>
        <p:spPr>
          <a:xfrm>
            <a:off x="5477555" y="1600200"/>
            <a:ext cx="1752600" cy="1219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Oval 15"/>
          <p:cNvSpPr/>
          <p:nvPr/>
        </p:nvSpPr>
        <p:spPr>
          <a:xfrm>
            <a:off x="685800" y="2590799"/>
            <a:ext cx="7315200" cy="245540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581400" y="1230868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Power Injections</a:t>
            </a:r>
            <a:endParaRPr lang="en-US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352800" y="5835134"/>
            <a:ext cx="2514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Network Formulation</a:t>
            </a:r>
            <a:endParaRPr lang="en-US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2325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5" grpId="0"/>
      <p:bldP spid="5" grpId="1"/>
      <p:bldP spid="18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Gauss-Seidel Worked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 txBox="1"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8229600" cy="49581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indent="0">
                  <a:buNone/>
                </a:pPr>
                <a:r>
                  <a:rPr lang="en-US" sz="2000" dirty="0"/>
                  <a:t>By using values from the Line input Data, compute the following.</a:t>
                </a:r>
              </a:p>
              <a:p>
                <a:pPr marL="0" indent="0">
                  <a:buNone/>
                </a:pPr>
                <a:r>
                  <a:rPr lang="en-US" sz="2000" i="1" dirty="0"/>
                  <a:t>	</a:t>
                </a:r>
                <a:r>
                  <a:rPr lang="en-US" sz="2000" i="1" dirty="0" smtClean="0"/>
                  <a:t>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24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/>
                          </a:rPr>
                          <m:t>−1</m:t>
                        </m:r>
                      </m:num>
                      <m:den>
                        <m:sSubSup>
                          <m:sSubSup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24</m:t>
                            </m:r>
                          </m:sub>
                          <m:sup>
                            <m:r>
                              <a:rPr lang="en-US" sz="2000" i="1">
                                <a:latin typeface="Cambria Math"/>
                              </a:rPr>
                              <m:t>′</m:t>
                            </m:r>
                          </m:sup>
                        </m:sSubSup>
                        <m:r>
                          <a:rPr lang="en-US" sz="2000" i="1">
                            <a:latin typeface="Cambria Math"/>
                          </a:rPr>
                          <m:t>+</m:t>
                        </m:r>
                        <m:r>
                          <a:rPr lang="en-US" sz="2000" i="1">
                            <a:latin typeface="Cambria Math"/>
                          </a:rPr>
                          <m:t>𝑗</m:t>
                        </m:r>
                        <m:sSubSup>
                          <m:sSubSup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24</m:t>
                            </m:r>
                          </m:sub>
                          <m:sup>
                            <m:r>
                              <a:rPr lang="en-US" sz="2000" i="1">
                                <a:latin typeface="Cambria Math"/>
                              </a:rPr>
                              <m:t>′</m:t>
                            </m:r>
                          </m:sup>
                        </m:sSubSup>
                      </m:den>
                    </m:f>
                    <m:r>
                      <a:rPr lang="en-US" sz="200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/>
                          </a:rPr>
                          <m:t>−1</m:t>
                        </m:r>
                      </m:num>
                      <m:den>
                        <m:r>
                          <a:rPr lang="en-US" sz="2000" i="1">
                            <a:latin typeface="Cambria Math"/>
                          </a:rPr>
                          <m:t>0.009+</m:t>
                        </m:r>
                        <m:r>
                          <a:rPr lang="en-US" sz="2000" i="1">
                            <a:latin typeface="Cambria Math"/>
                          </a:rPr>
                          <m:t>𝑗</m:t>
                        </m:r>
                        <m:r>
                          <a:rPr lang="en-US" sz="2000" i="1">
                            <a:latin typeface="Cambria Math"/>
                          </a:rPr>
                          <m:t>0.1</m:t>
                        </m:r>
                      </m:den>
                    </m:f>
                  </m:oMath>
                </a14:m>
                <a:endParaRPr lang="en-US" sz="2000" i="1" dirty="0" smtClean="0"/>
              </a:p>
              <a:p>
                <a:pPr marL="0" indent="0">
                  <a:buNone/>
                </a:pPr>
                <a:r>
                  <a:rPr lang="en-US" sz="2000" dirty="0" smtClean="0"/>
                  <a:t>		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/>
                      </a:rPr>
                      <m:t>=−0.89276+</m:t>
                    </m:r>
                    <m:r>
                      <a:rPr lang="en-US" sz="2000" i="1">
                        <a:latin typeface="Cambria Math"/>
                      </a:rPr>
                      <m:t>𝑗</m:t>
                    </m:r>
                    <m:r>
                      <a:rPr lang="en-US" sz="2000" i="1">
                        <a:latin typeface="Cambria Math"/>
                      </a:rPr>
                      <m:t>9.91964=9.95972∠95.143°</m:t>
                    </m:r>
                  </m:oMath>
                </a14:m>
                <a:r>
                  <a:rPr lang="en-US" sz="2000" dirty="0" smtClean="0"/>
                  <a:t> per unit</a:t>
                </a:r>
              </a:p>
              <a:p>
                <a:pPr marL="0" indent="0">
                  <a:buNone/>
                </a:pPr>
                <a:endParaRPr lang="en-US" sz="2000" dirty="0" smtClean="0"/>
              </a:p>
              <a:p>
                <a:pPr marL="0" indent="0">
                  <a:buNone/>
                </a:pPr>
                <a:r>
                  <a:rPr lang="en-US" sz="2000" dirty="0" smtClean="0"/>
                  <a:t>	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25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/>
                          </a:rPr>
                          <m:t>−1</m:t>
                        </m:r>
                      </m:num>
                      <m:den>
                        <m:sSubSup>
                          <m:sSubSup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25</m:t>
                            </m:r>
                          </m:sub>
                          <m:sup>
                            <m:r>
                              <a:rPr lang="en-US" sz="2000" i="1">
                                <a:latin typeface="Cambria Math"/>
                              </a:rPr>
                              <m:t>′</m:t>
                            </m:r>
                          </m:sup>
                        </m:sSubSup>
                        <m:r>
                          <a:rPr lang="en-US" sz="2000" i="1">
                            <a:latin typeface="Cambria Math"/>
                          </a:rPr>
                          <m:t>+</m:t>
                        </m:r>
                        <m:r>
                          <a:rPr lang="en-US" sz="2000" i="1">
                            <a:latin typeface="Cambria Math"/>
                          </a:rPr>
                          <m:t>𝑗</m:t>
                        </m:r>
                        <m:sSubSup>
                          <m:sSubSup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25</m:t>
                            </m:r>
                          </m:sub>
                          <m:sup>
                            <m:r>
                              <a:rPr lang="en-US" sz="2000" i="1">
                                <a:latin typeface="Cambria Math"/>
                              </a:rPr>
                              <m:t>′</m:t>
                            </m:r>
                          </m:sup>
                        </m:sSubSup>
                      </m:den>
                    </m:f>
                    <m:r>
                      <a:rPr lang="en-US" sz="200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/>
                          </a:rPr>
                          <m:t>−1</m:t>
                        </m:r>
                      </m:num>
                      <m:den>
                        <m:r>
                          <a:rPr lang="en-US" sz="2000" i="1">
                            <a:latin typeface="Cambria Math"/>
                          </a:rPr>
                          <m:t>0.0045+</m:t>
                        </m:r>
                        <m:r>
                          <a:rPr lang="en-US" sz="2000" i="1">
                            <a:latin typeface="Cambria Math"/>
                          </a:rPr>
                          <m:t>𝑗</m:t>
                        </m:r>
                        <m:r>
                          <a:rPr lang="en-US" sz="2000" i="1">
                            <a:latin typeface="Cambria Math"/>
                          </a:rPr>
                          <m:t>0.05</m:t>
                        </m:r>
                      </m:den>
                    </m:f>
                  </m:oMath>
                </a14:m>
                <a:endParaRPr lang="en-US" sz="2000" i="1" dirty="0" smtClean="0"/>
              </a:p>
              <a:p>
                <a:pPr marL="0" indent="0">
                  <a:buNone/>
                </a:pPr>
                <a:r>
                  <a:rPr lang="en-US" sz="2000" dirty="0"/>
                  <a:t>	</a:t>
                </a:r>
                <a:r>
                  <a:rPr lang="en-US" sz="2000" dirty="0" smtClean="0"/>
                  <a:t>	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/>
                      </a:rPr>
                      <m:t>=−1.78552+</m:t>
                    </m:r>
                    <m:r>
                      <a:rPr lang="en-US" sz="2000" i="1">
                        <a:latin typeface="Cambria Math"/>
                      </a:rPr>
                      <m:t>𝑗</m:t>
                    </m:r>
                    <m:r>
                      <a:rPr lang="en-US" sz="2000" i="1">
                        <a:latin typeface="Cambria Math"/>
                      </a:rPr>
                      <m:t>19.83932=19.9195∠95.143°</m:t>
                    </m:r>
                  </m:oMath>
                </a14:m>
                <a:r>
                  <a:rPr lang="en-US" sz="2000" dirty="0" smtClean="0"/>
                  <a:t> per unit</a:t>
                </a:r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	 </a:t>
                </a:r>
                <a:r>
                  <a:rPr lang="en-US" sz="2000" dirty="0" smtClean="0"/>
                  <a:t>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22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/>
                          </a:rPr>
                          <m:t>1</m:t>
                        </m:r>
                      </m:num>
                      <m:den>
                        <m:sSubSup>
                          <m:sSubSup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24</m:t>
                            </m:r>
                          </m:sub>
                          <m:sup>
                            <m:r>
                              <a:rPr lang="en-US" sz="2000" i="1">
                                <a:latin typeface="Cambria Math"/>
                              </a:rPr>
                              <m:t>′</m:t>
                            </m:r>
                          </m:sup>
                        </m:sSubSup>
                        <m:r>
                          <a:rPr lang="en-US" sz="2000" i="1">
                            <a:latin typeface="Cambria Math"/>
                          </a:rPr>
                          <m:t>+</m:t>
                        </m:r>
                        <m:r>
                          <a:rPr lang="en-US" sz="2000" i="1">
                            <a:latin typeface="Cambria Math"/>
                          </a:rPr>
                          <m:t>𝑗</m:t>
                        </m:r>
                        <m:sSubSup>
                          <m:sSubSup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24</m:t>
                            </m:r>
                          </m:sub>
                          <m:sup>
                            <m:r>
                              <a:rPr lang="en-US" sz="2000" i="1">
                                <a:latin typeface="Cambria Math"/>
                              </a:rPr>
                              <m:t>′</m:t>
                            </m:r>
                          </m:sup>
                        </m:sSubSup>
                      </m:den>
                    </m:f>
                    <m:r>
                      <a:rPr lang="en-US" sz="2000" i="1">
                        <a:latin typeface="Cambria Math"/>
                      </a:rPr>
                      <m:t>+</m:t>
                    </m:r>
                    <m:f>
                      <m:fPr>
                        <m:ctrlPr>
                          <a:rPr lang="en-US" sz="2000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/>
                          </a:rPr>
                          <m:t>1</m:t>
                        </m:r>
                      </m:num>
                      <m:den>
                        <m:sSubSup>
                          <m:sSubSup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25</m:t>
                            </m:r>
                          </m:sub>
                          <m:sup>
                            <m:r>
                              <a:rPr lang="en-US" sz="2000" i="1">
                                <a:latin typeface="Cambria Math"/>
                              </a:rPr>
                              <m:t>′</m:t>
                            </m:r>
                          </m:sup>
                        </m:sSubSup>
                        <m:r>
                          <a:rPr lang="en-US" sz="2000" i="1">
                            <a:latin typeface="Cambria Math"/>
                          </a:rPr>
                          <m:t>+</m:t>
                        </m:r>
                        <m:r>
                          <a:rPr lang="en-US" sz="2000" i="1">
                            <a:latin typeface="Cambria Math"/>
                          </a:rPr>
                          <m:t>𝑗</m:t>
                        </m:r>
                        <m:sSubSup>
                          <m:sSubSup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25</m:t>
                            </m:r>
                          </m:sub>
                          <m:sup>
                            <m:r>
                              <a:rPr lang="en-US" sz="2000" i="1">
                                <a:latin typeface="Cambria Math"/>
                              </a:rPr>
                              <m:t>′</m:t>
                            </m:r>
                          </m:sup>
                        </m:sSubSup>
                      </m:den>
                    </m:f>
                    <m:r>
                      <a:rPr lang="en-US" sz="2000" i="1">
                        <a:latin typeface="Cambria Math"/>
                      </a:rPr>
                      <m:t>+</m:t>
                    </m:r>
                    <m:r>
                      <a:rPr lang="en-US" sz="2000" i="1">
                        <a:latin typeface="Cambria Math"/>
                      </a:rPr>
                      <m:t>𝑗</m:t>
                    </m:r>
                    <m:f>
                      <m:fPr>
                        <m:ctrlPr>
                          <a:rPr lang="en-US" sz="2000" i="1">
                            <a:latin typeface="Cambria Math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𝐵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24</m:t>
                            </m:r>
                          </m:sub>
                          <m:sup>
                            <m:r>
                              <a:rPr lang="en-US" sz="2000" i="1">
                                <a:latin typeface="Cambria Math"/>
                              </a:rPr>
                              <m:t>′</m:t>
                            </m:r>
                          </m:sup>
                        </m:sSubSup>
                      </m:num>
                      <m:den>
                        <m:r>
                          <a:rPr lang="en-US" sz="2000" i="1">
                            <a:latin typeface="Cambria Math"/>
                          </a:rPr>
                          <m:t>2</m:t>
                        </m:r>
                      </m:den>
                    </m:f>
                    <m:r>
                      <a:rPr lang="en-US" sz="2000" i="1">
                        <a:latin typeface="Cambria Math"/>
                      </a:rPr>
                      <m:t>+</m:t>
                    </m:r>
                    <m:r>
                      <a:rPr lang="en-US" sz="2000" i="1">
                        <a:latin typeface="Cambria Math"/>
                      </a:rPr>
                      <m:t>𝑗</m:t>
                    </m:r>
                    <m:f>
                      <m:fPr>
                        <m:ctrlPr>
                          <a:rPr lang="en-US" sz="2000" i="1">
                            <a:latin typeface="Cambria Math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𝐵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25</m:t>
                            </m:r>
                          </m:sub>
                          <m:sup>
                            <m:r>
                              <a:rPr lang="en-US" sz="2000" i="1">
                                <a:latin typeface="Cambria Math"/>
                              </a:rPr>
                              <m:t>′</m:t>
                            </m:r>
                          </m:sup>
                        </m:sSubSup>
                      </m:num>
                      <m:den>
                        <m:r>
                          <a:rPr lang="en-US" sz="2000" i="1">
                            <a:latin typeface="Cambria Math"/>
                          </a:rPr>
                          <m:t>2</m:t>
                        </m:r>
                      </m:den>
                    </m:f>
                  </m:oMath>
                </a14:m>
                <a:endParaRPr lang="en-US" sz="2000" i="1" dirty="0" smtClean="0"/>
              </a:p>
              <a:p>
                <a:pPr marL="0" indent="0">
                  <a:buNone/>
                </a:pPr>
                <a:r>
                  <a:rPr lang="en-US" sz="2000" dirty="0" smtClean="0"/>
                  <a:t>		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/>
                      </a:rPr>
                      <m:t>=</m:t>
                    </m:r>
                    <m:d>
                      <m:dPr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/>
                          </a:rPr>
                          <m:t>0.89276−</m:t>
                        </m:r>
                        <m:r>
                          <a:rPr lang="en-US" sz="2000" i="1">
                            <a:latin typeface="Cambria Math"/>
                          </a:rPr>
                          <m:t>𝑗</m:t>
                        </m:r>
                        <m:r>
                          <a:rPr lang="en-US" sz="2000" i="1">
                            <a:latin typeface="Cambria Math"/>
                          </a:rPr>
                          <m:t>9.91964</m:t>
                        </m:r>
                      </m:e>
                    </m:d>
                    <m:r>
                      <a:rPr lang="en-US" sz="2000" i="1">
                        <a:latin typeface="Cambria Math"/>
                      </a:rPr>
                      <m:t>+</m:t>
                    </m:r>
                    <m:d>
                      <m:dPr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/>
                          </a:rPr>
                          <m:t>1.78552−</m:t>
                        </m:r>
                        <m:r>
                          <a:rPr lang="en-US" sz="2000" i="1">
                            <a:latin typeface="Cambria Math"/>
                          </a:rPr>
                          <m:t>𝑗</m:t>
                        </m:r>
                        <m:r>
                          <a:rPr lang="en-US" sz="2000" i="1">
                            <a:latin typeface="Cambria Math"/>
                          </a:rPr>
                          <m:t>19.83932</m:t>
                        </m:r>
                      </m:e>
                    </m:d>
                  </m:oMath>
                </a14:m>
                <a:endParaRPr lang="en-US" sz="2000" i="1" dirty="0" smtClean="0"/>
              </a:p>
              <a:p>
                <a:pPr marL="0" indent="0">
                  <a:buNone/>
                </a:pPr>
                <a:r>
                  <a:rPr lang="en-US" sz="2000" dirty="0" smtClean="0"/>
                  <a:t>			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/>
                      </a:rPr>
                      <m:t>+</m:t>
                    </m:r>
                    <m:r>
                      <a:rPr lang="en-US" sz="2000" i="1">
                        <a:latin typeface="Cambria Math"/>
                      </a:rPr>
                      <m:t>𝑗</m:t>
                    </m:r>
                    <m:f>
                      <m:fPr>
                        <m:ctrlPr>
                          <a:rPr lang="en-US" sz="2000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/>
                          </a:rPr>
                          <m:t>1.72</m:t>
                        </m:r>
                      </m:num>
                      <m:den>
                        <m:r>
                          <a:rPr lang="en-US" sz="2000" i="1">
                            <a:latin typeface="Cambria Math"/>
                          </a:rPr>
                          <m:t>2</m:t>
                        </m:r>
                      </m:den>
                    </m:f>
                    <m:r>
                      <a:rPr lang="en-US" sz="2000" i="1">
                        <a:latin typeface="Cambria Math"/>
                      </a:rPr>
                      <m:t>+</m:t>
                    </m:r>
                    <m:r>
                      <a:rPr lang="en-US" sz="2000" i="1">
                        <a:latin typeface="Cambria Math"/>
                      </a:rPr>
                      <m:t>𝑗</m:t>
                    </m:r>
                    <m:f>
                      <m:fPr>
                        <m:ctrlPr>
                          <a:rPr lang="en-US" sz="2000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/>
                          </a:rPr>
                          <m:t>0.88</m:t>
                        </m:r>
                      </m:num>
                      <m:den>
                        <m:r>
                          <a:rPr lang="en-US" sz="2000" i="1">
                            <a:latin typeface="Cambria Math"/>
                          </a:rPr>
                          <m:t>2</m:t>
                        </m:r>
                      </m:den>
                    </m:f>
                  </m:oMath>
                </a14:m>
                <a:endParaRPr lang="en-US" sz="2000" i="1" dirty="0" smtClean="0"/>
              </a:p>
              <a:p>
                <a:pPr marL="0" indent="0">
                  <a:buNone/>
                </a:pPr>
                <a:r>
                  <a:rPr lang="en-US" sz="2000" dirty="0" smtClean="0"/>
                  <a:t>		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/>
                      </a:rPr>
                      <m:t>=2.67828−</m:t>
                    </m:r>
                    <m:r>
                      <a:rPr lang="en-US" sz="2000" i="1">
                        <a:latin typeface="Cambria Math"/>
                      </a:rPr>
                      <m:t>𝑗</m:t>
                    </m:r>
                    <m:r>
                      <a:rPr lang="en-US" sz="2000" i="1">
                        <a:latin typeface="Cambria Math"/>
                      </a:rPr>
                      <m:t>28.4590=28.5847∠−84.624°</m:t>
                    </m:r>
                  </m:oMath>
                </a14:m>
                <a:r>
                  <a:rPr lang="en-US" sz="2000" dirty="0" smtClean="0"/>
                  <a:t> per unit</a:t>
                </a:r>
                <a:endParaRPr lang="en-US" sz="2000" dirty="0"/>
              </a:p>
            </p:txBody>
          </p:sp>
        </mc:Choice>
        <mc:Fallback xmlns="">
          <p:sp>
            <p:nvSpPr>
              <p:cNvPr id="4" name="Content Placeholder 3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229600" cy="4958152"/>
              </a:xfrm>
              <a:prstGeom prst="rect">
                <a:avLst/>
              </a:prstGeom>
              <a:blipFill rotWithShape="1">
                <a:blip r:embed="rId2"/>
                <a:stretch>
                  <a:fillRect l="-741" t="-615" b="-1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0651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Gauss-Seidel Worked </a:t>
            </a:r>
            <a:r>
              <a:rPr lang="en-US" dirty="0" smtClean="0"/>
              <a:t>Example Cont.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sz="2000" dirty="0" smtClean="0"/>
                  <a:t>Note that half the shunt admittance of each line connected to bus 2 is included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22</m:t>
                        </m:r>
                      </m:sub>
                    </m:sSub>
                  </m:oMath>
                </a14:m>
                <a:r>
                  <a:rPr lang="en-US" sz="2000" dirty="0" smtClean="0"/>
                  <a:t>, and the other half is at the other end of these lines.</a:t>
                </a:r>
              </a:p>
              <a:p>
                <a:r>
                  <a:rPr lang="en-US" sz="2000" dirty="0" smtClean="0"/>
                  <a:t>Nodal equations for the power system network may now be written as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2000" b="1" i="1">
                        <a:latin typeface="Cambria Math"/>
                      </a:rPr>
                      <m:t>𝑰</m:t>
                    </m:r>
                    <m:r>
                      <a:rPr lang="en-US" sz="20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/>
                          </a:rPr>
                          <m:t>𝒀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𝑏𝑢𝑠</m:t>
                        </m:r>
                      </m:sub>
                    </m:sSub>
                    <m:r>
                      <a:rPr lang="en-US" sz="2000" b="1" i="1">
                        <a:latin typeface="Cambria Math"/>
                      </a:rPr>
                      <m:t>𝑽</m:t>
                    </m:r>
                  </m:oMath>
                </a14:m>
                <a:r>
                  <a:rPr lang="en-US" sz="2000" dirty="0" smtClean="0"/>
                  <a:t>.</a:t>
                </a:r>
              </a:p>
              <a:p>
                <a:pPr marL="0" indent="0">
                  <a:buNone/>
                </a:pPr>
                <a:endParaRPr lang="en-US" sz="2000" dirty="0" smtClean="0"/>
              </a:p>
              <a:p>
                <a:r>
                  <a:rPr lang="en-US" sz="2000" dirty="0" smtClean="0"/>
                  <a:t>For each load bus,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2000" dirty="0" smtClean="0"/>
                  <a:t> is calculated by </a:t>
                </a:r>
              </a:p>
              <a:p>
                <a:pPr marL="457200" lvl="1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𝑘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𝑃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  <m:r>
                          <a:rPr lang="en-US" i="1">
                            <a:latin typeface="Cambria Math"/>
                          </a:rPr>
                          <m:t>−</m:t>
                        </m:r>
                        <m:r>
                          <a:rPr lang="en-US" i="1">
                            <a:latin typeface="Cambria Math"/>
                          </a:rPr>
                          <m:t>𝑗</m:t>
                        </m:r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𝑄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num>
                      <m:den>
                        <m:sSubSup>
                          <m:sSubSup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𝑘</m:t>
                            </m:r>
                          </m:sub>
                          <m:sup>
                            <m:r>
                              <a:rPr lang="en-US" i="1">
                                <a:latin typeface="Cambria Math"/>
                              </a:rPr>
                              <m:t>∗</m:t>
                            </m:r>
                          </m:sup>
                        </m:sSubSup>
                      </m:den>
                    </m:f>
                  </m:oMath>
                </a14:m>
                <a:r>
                  <a:rPr lang="en-US" dirty="0" smtClean="0"/>
                  <a:t>.</a:t>
                </a:r>
                <a:endParaRPr lang="en-US" dirty="0"/>
              </a:p>
              <a:p>
                <a:r>
                  <a:rPr lang="en-US" sz="2000" dirty="0" smtClean="0"/>
                  <a:t> </a:t>
                </a:r>
                <a:r>
                  <a:rPr lang="en-US" sz="2000" dirty="0"/>
                  <a:t>A</a:t>
                </a:r>
                <a:r>
                  <a:rPr lang="en-US" sz="2000" dirty="0" smtClean="0"/>
                  <a:t>pplying the Gauss-Seidel power flow method to the nodal equations,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2000" dirty="0" smtClean="0"/>
                  <a:t> as expressed above, gives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  <m:r>
                            <a:rPr lang="en-US" sz="2000" i="1">
                              <a:latin typeface="Cambria Math"/>
                            </a:rPr>
                            <m:t>+1</m:t>
                          </m:r>
                        </m:e>
                      </m:d>
                      <m:r>
                        <a:rPr lang="en-US" sz="200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𝑘𝑘</m:t>
                              </m:r>
                            </m:sub>
                          </m:sSub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𝑗𝑄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</m:num>
                            <m:den>
                              <m:sSubSup>
                                <m:sSubSup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atin typeface="Cambria Math"/>
                                    </a:rPr>
                                    <m:t>∗</m:t>
                                  </m:r>
                                </m:sup>
                              </m:sSubSup>
                              <m:r>
                                <a:rPr lang="en-US" sz="2000" i="1">
                                  <a:latin typeface="Cambria Math"/>
                                </a:rPr>
                                <m:t>(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)</m:t>
                              </m:r>
                            </m:den>
                          </m:f>
                          <m:r>
                            <a:rPr lang="en-US" sz="2000" i="1">
                              <a:latin typeface="Cambria Math"/>
                            </a:rPr>
                            <m:t>−</m:t>
                          </m:r>
                          <m:nary>
                            <m:naryPr>
                              <m:chr m:val="∑"/>
                              <m:limLoc m:val="undOvr"/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𝑛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𝑘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−1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𝑘𝑛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𝑛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𝑖</m:t>
                                  </m:r>
                                  <m:r>
                                    <a:rPr lang="en-US" sz="2000" i="1">
                                      <a:latin typeface="Cambria Math"/>
                                    </a:rPr>
                                    <m:t>+1</m:t>
                                  </m:r>
                                </m:e>
                              </m:d>
                            </m:e>
                          </m:nary>
                          <m:r>
                            <a:rPr lang="en-US" sz="2000" i="1">
                              <a:latin typeface="Cambria Math"/>
                            </a:rPr>
                            <m:t>−</m:t>
                          </m:r>
                          <m:nary>
                            <m:naryPr>
                              <m:chr m:val="∑"/>
                              <m:limLoc m:val="undOvr"/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𝑛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=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𝑘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+1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𝑁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𝑘𝑛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/>
                                </a:rPr>
                                <m:t>(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)</m:t>
                              </m:r>
                            </m:e>
                          </m:nary>
                        </m:e>
                      </m:d>
                    </m:oMath>
                  </m:oMathPara>
                </a14:m>
                <a:endParaRPr lang="en-US" sz="2000" dirty="0" smtClean="0"/>
              </a:p>
              <a:p>
                <a:pPr marL="0" indent="0">
                  <a:buNone/>
                </a:pPr>
                <a:endParaRPr lang="en-US" sz="2000" dirty="0"/>
              </a:p>
              <a:p>
                <a:r>
                  <a:rPr lang="en-US" sz="2000" dirty="0" smtClean="0"/>
                  <a:t>The above equation can be applied twice during each iteration, first using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𝑘</m:t>
                        </m:r>
                      </m:sub>
                      <m:sup>
                        <m:r>
                          <a:rPr lang="en-US" sz="2000" i="1">
                            <a:latin typeface="Cambria Math"/>
                          </a:rPr>
                          <m:t>∗</m:t>
                        </m:r>
                      </m:sup>
                    </m:sSubSup>
                    <m:r>
                      <a:rPr lang="en-US" sz="2000" i="1">
                        <a:latin typeface="Cambria Math"/>
                      </a:rPr>
                      <m:t>(</m:t>
                    </m:r>
                    <m:r>
                      <a:rPr lang="en-US" sz="2000" i="1">
                        <a:latin typeface="Cambria Math"/>
                      </a:rPr>
                      <m:t>𝑖</m:t>
                    </m:r>
                    <m:r>
                      <a:rPr lang="en-US" sz="2000" i="1">
                        <a:latin typeface="Cambria Math"/>
                      </a:rPr>
                      <m:t>)</m:t>
                    </m:r>
                  </m:oMath>
                </a14:m>
                <a:r>
                  <a:rPr lang="en-US" sz="2000" dirty="0" smtClean="0"/>
                  <a:t>, then replacing that by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𝑘</m:t>
                        </m:r>
                      </m:sub>
                      <m:sup>
                        <m:r>
                          <a:rPr lang="en-US" sz="2000" i="1">
                            <a:latin typeface="Cambria Math"/>
                          </a:rPr>
                          <m:t>∗</m:t>
                        </m:r>
                      </m:sup>
                    </m:sSubSup>
                    <m:r>
                      <a:rPr lang="en-US" sz="2000" i="1">
                        <a:latin typeface="Cambria Math"/>
                      </a:rPr>
                      <m:t>(</m:t>
                    </m:r>
                    <m:r>
                      <a:rPr lang="en-US" sz="2000" i="1">
                        <a:latin typeface="Cambria Math"/>
                      </a:rPr>
                      <m:t>𝑖</m:t>
                    </m:r>
                    <m:r>
                      <a:rPr lang="en-US" sz="2000" b="0" i="1" smtClean="0">
                        <a:latin typeface="Cambria Math"/>
                      </a:rPr>
                      <m:t>+1</m:t>
                    </m:r>
                    <m:r>
                      <a:rPr lang="en-US" sz="2000" i="1">
                        <a:latin typeface="Cambria Math"/>
                      </a:rPr>
                      <m:t>)</m:t>
                    </m:r>
                  </m:oMath>
                </a14:m>
                <a:r>
                  <a:rPr lang="en-US" sz="2000" dirty="0" smtClean="0"/>
                  <a:t> on the right side. </a:t>
                </a:r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229600" cy="5257800"/>
              </a:xfrm>
              <a:blipFill rotWithShape="1">
                <a:blip r:embed="rId2"/>
                <a:stretch>
                  <a:fillRect l="-593" t="-11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6138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Gauss-Seidel Worked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r>
                  <a:rPr lang="en-US" sz="2000" dirty="0" smtClean="0"/>
                  <a:t>For a voltage-controlled bus,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𝑄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2000" dirty="0" smtClean="0"/>
                  <a:t> is unknown, but can be calculated from the following.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𝑄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𝑘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𝑘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(</m:t>
                      </m:r>
                      <m:r>
                        <a:rPr lang="en-US" i="1">
                          <a:latin typeface="Cambria Math"/>
                        </a:rPr>
                        <m:t>𝑖</m:t>
                      </m:r>
                      <m:r>
                        <a:rPr lang="en-US" i="1">
                          <a:latin typeface="Cambria Math"/>
                        </a:rPr>
                        <m:t>)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/>
                            </a:rPr>
                            <m:t>𝑛</m:t>
                          </m:r>
                          <m:r>
                            <a:rPr lang="en-US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𝑘𝑛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i="1">
                              <a:latin typeface="Cambria Math"/>
                            </a:rPr>
                            <m:t>(</m:t>
                          </m:r>
                          <m:r>
                            <a:rPr lang="en-US" i="1">
                              <a:latin typeface="Cambria Math"/>
                            </a:rPr>
                            <m:t>𝑖</m:t>
                          </m:r>
                          <m:r>
                            <a:rPr lang="en-US" i="1">
                              <a:latin typeface="Cambria Math"/>
                            </a:rPr>
                            <m:t>)</m:t>
                          </m:r>
                          <m:func>
                            <m:func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𝛿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𝑖</m:t>
                                      </m:r>
                                    </m:e>
                                  </m:d>
                                  <m:r>
                                    <a:rPr lang="en-US" i="1">
                                      <a:latin typeface="Cambria Math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𝛿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𝑖</m:t>
                                      </m:r>
                                    </m:e>
                                  </m:d>
                                  <m:r>
                                    <a:rPr lang="en-US" i="1">
                                      <a:latin typeface="Cambria Math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𝑘𝑛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US" dirty="0" smtClean="0"/>
              </a:p>
              <a:p>
                <a:pPr marL="457200" lvl="1" indent="0">
                  <a:buNone/>
                </a:pPr>
                <a:endParaRPr lang="en-US" dirty="0"/>
              </a:p>
              <a:p>
                <a:r>
                  <a:rPr lang="en-US" sz="2000" dirty="0" smtClean="0"/>
                  <a:t>Now, use Gauss-Seidel to calculate the voltage at load bus 2 after the first iteration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(</m:t>
                    </m:r>
                    <m:r>
                      <a:rPr lang="en-US" sz="2000" b="0" i="1" smtClean="0">
                        <a:latin typeface="Cambria Math"/>
                      </a:rPr>
                      <m:t>1</m:t>
                    </m:r>
                    <m:r>
                      <a:rPr lang="en-US" sz="2000" i="1">
                        <a:latin typeface="Cambria Math"/>
                      </a:rPr>
                      <m:t>)</m:t>
                    </m:r>
                  </m:oMath>
                </a14:m>
                <a:r>
                  <a:rPr lang="en-US" sz="2000" dirty="0" smtClean="0"/>
                  <a:t>).</a:t>
                </a:r>
              </a:p>
              <a:p>
                <a:endParaRPr lang="en-US" sz="200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/>
                            </a:rPr>
                            <m:t>1</m:t>
                          </m:r>
                        </m:e>
                      </m:d>
                      <m:r>
                        <a:rPr lang="en-US" sz="200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22</m:t>
                              </m:r>
                            </m:sub>
                          </m:sSub>
                        </m:den>
                      </m:f>
                      <m:d>
                        <m:dPr>
                          <m:begChr m:val="{"/>
                          <m:endChr m:val="}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𝑗𝑄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</m:num>
                            <m:den>
                              <m:sSubSup>
                                <m:sSubSup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atin typeface="Cambria Math"/>
                                    </a:rPr>
                                    <m:t>∗</m:t>
                                  </m:r>
                                </m:sup>
                              </m:sSubSup>
                              <m:r>
                                <a:rPr lang="en-US" sz="2000" i="1">
                                  <a:latin typeface="Cambria Math"/>
                                </a:rPr>
                                <m:t>(0)</m:t>
                              </m:r>
                            </m:den>
                          </m:f>
                          <m:r>
                            <a:rPr lang="en-US" sz="2000" i="1">
                              <a:latin typeface="Cambria Math"/>
                            </a:rPr>
                            <m:t>−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21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/>
                                </a:rPr>
                                <m:t>(1)+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23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/>
                                </a:rPr>
                                <m:t>(0)+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24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4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/>
                                </a:rPr>
                                <m:t>(0)+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25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5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/>
                                </a:rPr>
                                <m:t>(0)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2000" i="1" dirty="0" smtClean="0"/>
              </a:p>
              <a:p>
                <a:pPr marL="0" indent="0">
                  <a:buNone/>
                </a:pPr>
                <a:endParaRPr lang="en-US" sz="2000" i="1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sz="2000" i="1">
                              <a:latin typeface="Cambria Math"/>
                            </a:rPr>
                            <m:t>28.5847∠−84.624°</m:t>
                          </m:r>
                        </m:den>
                      </m:f>
                      <m:d>
                        <m:dPr>
                          <m:begChr m:val="{"/>
                          <m:endChr m:val="}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/>
                                </a:rPr>
                                <m:t>−8−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𝑗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(−2.8)</m:t>
                              </m:r>
                            </m:num>
                            <m:den>
                              <m:r>
                                <a:rPr lang="en-US" sz="2000" i="1">
                                  <a:latin typeface="Cambria Math"/>
                                </a:rPr>
                                <m:t>1.0∠0°</m:t>
                              </m:r>
                            </m:den>
                          </m:f>
                          <m:r>
                            <a:rPr lang="en-US" sz="2000" i="1">
                              <a:latin typeface="Cambria Math"/>
                            </a:rPr>
                            <m:t>−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−1.78552+</m:t>
                                  </m:r>
                                  <m:r>
                                    <a:rPr lang="en-US" sz="2000" i="1">
                                      <a:latin typeface="Cambria Math"/>
                                    </a:rPr>
                                    <m:t>𝑗</m:t>
                                  </m:r>
                                  <m:r>
                                    <a:rPr lang="en-US" sz="2000" i="1">
                                      <a:latin typeface="Cambria Math"/>
                                    </a:rPr>
                                    <m:t>19.83932</m:t>
                                  </m:r>
                                </m:e>
                              </m:d>
                              <m:d>
                                <m:d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1.0</m:t>
                                  </m:r>
                                </m:e>
                              </m:d>
                              <m:r>
                                <a:rPr lang="en-US" sz="2000" i="1">
                                  <a:latin typeface="Cambria Math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−.89276+</m:t>
                                  </m:r>
                                  <m:r>
                                    <a:rPr lang="en-US" sz="2000" i="1">
                                      <a:latin typeface="Cambria Math"/>
                                    </a:rPr>
                                    <m:t>𝑗</m:t>
                                  </m:r>
                                  <m:r>
                                    <a:rPr lang="en-US" sz="2000" i="1">
                                      <a:latin typeface="Cambria Math"/>
                                    </a:rPr>
                                    <m:t>9.91964</m:t>
                                  </m:r>
                                </m:e>
                              </m:d>
                              <m:d>
                                <m:d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1.0</m:t>
                                  </m:r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lang="en-US" sz="2000" i="1" dirty="0" smtClean="0"/>
              </a:p>
              <a:p>
                <a:pPr marL="0" indent="0">
                  <a:buNone/>
                </a:pPr>
                <a:r>
                  <a:rPr lang="en-US" sz="2000" dirty="0" smtClean="0"/>
                  <a:t>	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/>
                              </a:rPr>
                              <m:t>−8+</m:t>
                            </m:r>
                            <m:r>
                              <a:rPr lang="en-US" sz="2000" i="1">
                                <a:latin typeface="Cambria Math"/>
                              </a:rPr>
                              <m:t>𝑗</m:t>
                            </m:r>
                            <m:r>
                              <a:rPr lang="en-US" sz="2000" i="1">
                                <a:latin typeface="Cambria Math"/>
                              </a:rPr>
                              <m:t>2.8</m:t>
                            </m:r>
                          </m:e>
                        </m:d>
                        <m:r>
                          <a:rPr lang="en-US" sz="2000" i="1">
                            <a:latin typeface="Cambria Math"/>
                          </a:rPr>
                          <m:t>−</m:t>
                        </m:r>
                        <m:d>
                          <m:d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/>
                              </a:rPr>
                              <m:t>−2.67828+</m:t>
                            </m:r>
                            <m:r>
                              <a:rPr lang="en-US" sz="2000" i="1">
                                <a:latin typeface="Cambria Math"/>
                              </a:rPr>
                              <m:t>𝑗</m:t>
                            </m:r>
                            <m:r>
                              <a:rPr lang="en-US" sz="2000" i="1">
                                <a:latin typeface="Cambria Math"/>
                              </a:rPr>
                              <m:t>29.7589</m:t>
                            </m:r>
                          </m:e>
                        </m:d>
                      </m:num>
                      <m:den>
                        <m:r>
                          <a:rPr lang="en-US" sz="2000" i="1">
                            <a:latin typeface="Cambria Math"/>
                          </a:rPr>
                          <m:t>28.5847∠−84.624°</m:t>
                        </m:r>
                      </m:den>
                    </m:f>
                    <m:r>
                      <a:rPr lang="en-US" sz="2000" i="1">
                        <a:latin typeface="Cambria Math"/>
                      </a:rPr>
                      <m:t>=0.96132∠−16.543°</m:t>
                    </m:r>
                  </m:oMath>
                </a14:m>
                <a:r>
                  <a:rPr lang="en-US" sz="2000" dirty="0"/>
                  <a:t> per unit</a:t>
                </a:r>
              </a:p>
              <a:p>
                <a:pPr marL="0" indent="0"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296" t="-1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0907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Gauss-Seidel Worked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000" dirty="0" smtClean="0"/>
                  <a:t>Now recalculate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/>
                          </a:rPr>
                          <m:t>1</m:t>
                        </m:r>
                      </m:e>
                    </m:d>
                  </m:oMath>
                </a14:m>
                <a:r>
                  <a:rPr lang="en-US" sz="2000" dirty="0" smtClean="0"/>
                  <a:t> using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2</m:t>
                        </m:r>
                      </m:sub>
                      <m:sup>
                        <m:r>
                          <a:rPr lang="en-US" sz="2000" i="1">
                            <a:latin typeface="Cambria Math"/>
                          </a:rPr>
                          <m:t>∗</m:t>
                        </m:r>
                      </m:sup>
                    </m:sSubSup>
                    <m:d>
                      <m:dPr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/>
                          </a:rPr>
                          <m:t>1</m:t>
                        </m:r>
                      </m:e>
                    </m:d>
                  </m:oMath>
                </a14:m>
                <a:r>
                  <a:rPr lang="en-US" sz="2000" dirty="0" smtClean="0"/>
                  <a:t> =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/>
                      </a:rPr>
                      <m:t>0.96132∠16.543°</m:t>
                    </m:r>
                  </m:oMath>
                </a14:m>
                <a:r>
                  <a:rPr lang="en-US" sz="2000" dirty="0" smtClean="0"/>
                  <a:t> in place of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2</m:t>
                        </m:r>
                      </m:sub>
                      <m:sup>
                        <m:r>
                          <a:rPr lang="en-US" sz="2000" i="1">
                            <a:latin typeface="Cambria Math"/>
                          </a:rPr>
                          <m:t>∗</m:t>
                        </m:r>
                      </m:sup>
                    </m:sSubSup>
                    <m:r>
                      <a:rPr lang="en-US" sz="2000" i="1">
                        <a:latin typeface="Cambria Math"/>
                      </a:rPr>
                      <m:t>(0)</m:t>
                    </m:r>
                  </m:oMath>
                </a14:m>
                <a:r>
                  <a:rPr lang="en-US" sz="2000" dirty="0" smtClean="0"/>
                  <a:t>. </a:t>
                </a:r>
              </a:p>
              <a:p>
                <a:endParaRPr lang="en-US" sz="2000" dirty="0" smtClean="0"/>
              </a:p>
              <a:p>
                <a:pPr marL="0" indent="0">
                  <a:buNone/>
                </a:pPr>
                <a:r>
                  <a:rPr lang="en-US" sz="2000" dirty="0" smtClean="0"/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/>
                          </a:rPr>
                          <m:t>1</m:t>
                        </m:r>
                      </m:e>
                    </m:d>
                    <m:r>
                      <a:rPr lang="en-US" sz="200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latin typeface="Cambria Math"/>
                          </a:rPr>
                          <m:t>28.5847∠−84.624°</m:t>
                        </m:r>
                      </m:den>
                    </m:f>
                    <m:d>
                      <m:dPr>
                        <m:begChr m:val="{"/>
                        <m:endChr m:val="}"/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latin typeface="Cambria Math"/>
                              </a:rPr>
                              <m:t>−8+</m:t>
                            </m:r>
                            <m:r>
                              <a:rPr lang="en-US" sz="2000" i="1">
                                <a:latin typeface="Cambria Math"/>
                              </a:rPr>
                              <m:t>𝑗</m:t>
                            </m:r>
                            <m:r>
                              <a:rPr lang="en-US" sz="2000" i="1">
                                <a:latin typeface="Cambria Math"/>
                              </a:rPr>
                              <m:t>2.8</m:t>
                            </m:r>
                          </m:num>
                          <m:den>
                            <m:r>
                              <a:rPr lang="en-US" sz="2000" i="1">
                                <a:latin typeface="Cambria Math"/>
                              </a:rPr>
                              <m:t>0.96132∠16.543°</m:t>
                            </m:r>
                          </m:den>
                        </m:f>
                        <m:r>
                          <a:rPr lang="en-US" sz="2000" i="1">
                            <a:latin typeface="Cambria Math"/>
                          </a:rPr>
                          <m:t>−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/>
                              </a:rPr>
                              <m:t>−2.67828+</m:t>
                            </m:r>
                            <m:r>
                              <a:rPr lang="en-US" sz="2000" i="1">
                                <a:latin typeface="Cambria Math"/>
                              </a:rPr>
                              <m:t>𝑗</m:t>
                            </m:r>
                            <m:r>
                              <a:rPr lang="en-US" sz="2000" i="1">
                                <a:latin typeface="Cambria Math"/>
                              </a:rPr>
                              <m:t>29.75829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2000" i="1" dirty="0" smtClean="0"/>
                  <a:t> </a:t>
                </a:r>
              </a:p>
              <a:p>
                <a:pPr marL="0" indent="0">
                  <a:buNone/>
                </a:pPr>
                <a:r>
                  <a:rPr lang="en-US" sz="2000" dirty="0" smtClean="0"/>
                  <a:t>            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/>
                          </a:rPr>
                          <m:t>−4.4698−</m:t>
                        </m:r>
                        <m:r>
                          <a:rPr lang="en-US" sz="2000" i="1">
                            <a:latin typeface="Cambria Math"/>
                          </a:rPr>
                          <m:t>𝑗</m:t>
                        </m:r>
                        <m:r>
                          <a:rPr lang="en-US" sz="2000" i="1">
                            <a:latin typeface="Cambria Math"/>
                          </a:rPr>
                          <m:t>24.5973</m:t>
                        </m:r>
                      </m:num>
                      <m:den>
                        <m:r>
                          <a:rPr lang="en-US" sz="2000" i="1">
                            <a:latin typeface="Cambria Math"/>
                          </a:rPr>
                          <m:t>28.5847∠−84.624°</m:t>
                        </m:r>
                      </m:den>
                    </m:f>
                    <m:r>
                      <a:rPr lang="en-US" sz="2000" i="1">
                        <a:latin typeface="Cambria Math"/>
                      </a:rPr>
                      <m:t>=0.87460∠−15.675°</m:t>
                    </m:r>
                  </m:oMath>
                </a14:m>
                <a:r>
                  <a:rPr lang="en-US" sz="2000" dirty="0"/>
                  <a:t> per unit</a:t>
                </a:r>
              </a:p>
              <a:p>
                <a:pPr marL="0" indent="0">
                  <a:buNone/>
                </a:pPr>
                <a:endParaRPr lang="en-US" sz="2000" dirty="0" smtClean="0"/>
              </a:p>
              <a:p>
                <a:r>
                  <a:rPr lang="en-US" sz="2000" dirty="0" smtClean="0"/>
                  <a:t>After performing computations at buses 3, 4, and 5, the first Guess-Seidel iteration will be complete. </a:t>
                </a:r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593" t="-674" r="-12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6610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Newton Raphson Worked Example</a:t>
            </a:r>
            <a:br>
              <a:rPr lang="en-US" dirty="0" smtClean="0"/>
            </a:br>
            <a:endParaRPr lang="en-US" sz="1300" dirty="0"/>
          </a:p>
        </p:txBody>
      </p:sp>
      <p:graphicFrame>
        <p:nvGraphicFramePr>
          <p:cNvPr id="136199" name="Object 7"/>
          <p:cNvGraphicFramePr>
            <a:graphicFrameLocks noGrp="1" noChangeAspect="1"/>
          </p:cNvGraphicFramePr>
          <p:nvPr>
            <p:ph sz="half" idx="1"/>
          </p:nvPr>
        </p:nvGraphicFramePr>
        <p:xfrm>
          <a:off x="457200" y="2800350"/>
          <a:ext cx="4038600" cy="2125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73" name="Visio" r:id="rId3" imgW="4704486" imgH="2475637" progId="Visio.Drawing.11">
                  <p:embed/>
                </p:oleObj>
              </mc:Choice>
              <mc:Fallback>
                <p:oleObj name="Visio" r:id="rId3" imgW="4704486" imgH="2475637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2800350"/>
                        <a:ext cx="4038600" cy="2125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95400"/>
            <a:ext cx="4038600" cy="5029200"/>
          </a:xfrm>
        </p:spPr>
        <p:txBody>
          <a:bodyPr>
            <a:normAutofit/>
          </a:bodyPr>
          <a:lstStyle/>
          <a:p>
            <a:r>
              <a:rPr lang="en-US" sz="2000" dirty="0" smtClean="0"/>
              <a:t>This is a transmission level system.</a:t>
            </a:r>
          </a:p>
          <a:p>
            <a:pPr lvl="1"/>
            <a:r>
              <a:rPr lang="en-US" sz="1800" dirty="0" smtClean="0"/>
              <a:t>3 nodes</a:t>
            </a:r>
          </a:p>
          <a:p>
            <a:pPr lvl="1"/>
            <a:r>
              <a:rPr lang="en-US" sz="1800" dirty="0" smtClean="0"/>
              <a:t>2 generators</a:t>
            </a:r>
          </a:p>
          <a:p>
            <a:pPr lvl="1"/>
            <a:r>
              <a:rPr lang="en-US" sz="1800" dirty="0" smtClean="0"/>
              <a:t>1 load</a:t>
            </a:r>
          </a:p>
          <a:p>
            <a:endParaRPr lang="en-US" sz="2000" dirty="0" smtClean="0"/>
          </a:p>
          <a:p>
            <a:r>
              <a:rPr lang="en-US" sz="2000" dirty="0" smtClean="0"/>
              <a:t>The transmission lines are assumed to be purely inductive, with no resistance.</a:t>
            </a:r>
          </a:p>
          <a:p>
            <a:endParaRPr lang="en-US" sz="2000" dirty="0" smtClean="0"/>
          </a:p>
          <a:p>
            <a:r>
              <a:rPr lang="en-US" sz="2000" dirty="0" smtClean="0"/>
              <a:t>Node types:</a:t>
            </a:r>
          </a:p>
          <a:p>
            <a:pPr lvl="1"/>
            <a:r>
              <a:rPr lang="en-US" sz="1600" dirty="0" smtClean="0"/>
              <a:t>Node1 :Swing bus</a:t>
            </a:r>
          </a:p>
          <a:p>
            <a:pPr lvl="1"/>
            <a:r>
              <a:rPr lang="en-US" sz="1600" dirty="0" smtClean="0"/>
              <a:t>Node 2: PV bus</a:t>
            </a:r>
          </a:p>
          <a:p>
            <a:pPr lvl="1"/>
            <a:r>
              <a:rPr lang="en-US" sz="1600" dirty="0" smtClean="0"/>
              <a:t>Node 3: PQ bus</a:t>
            </a:r>
            <a:endParaRPr lang="en-US" sz="16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567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Newton Raphson Worked </a:t>
            </a:r>
            <a:r>
              <a:rPr lang="en-US" dirty="0" smtClean="0"/>
              <a:t>Example</a:t>
            </a:r>
            <a:endParaRPr lang="en-US" dirty="0"/>
          </a:p>
        </p:txBody>
      </p:sp>
      <p:graphicFrame>
        <p:nvGraphicFramePr>
          <p:cNvPr id="139271" name="Object 7"/>
          <p:cNvGraphicFramePr>
            <a:graphicFrameLocks noGrp="1" noChangeAspect="1"/>
          </p:cNvGraphicFramePr>
          <p:nvPr>
            <p:ph sz="half" idx="1"/>
          </p:nvPr>
        </p:nvGraphicFramePr>
        <p:xfrm>
          <a:off x="2422525" y="4059238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202" name="Equation" r:id="rId3" imgW="114120" imgH="215640" progId="Equation.3">
                  <p:embed/>
                </p:oleObj>
              </mc:Choice>
              <mc:Fallback>
                <p:oleObj name="Equation" r:id="rId3" imgW="11412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22525" y="4059238"/>
                        <a:ext cx="114300" cy="215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9280" name="Rectangle 16"/>
          <p:cNvSpPr>
            <a:spLocks noChangeArrowheads="1"/>
          </p:cNvSpPr>
          <p:nvPr/>
        </p:nvSpPr>
        <p:spPr bwMode="auto">
          <a:xfrm>
            <a:off x="0" y="24765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graphicFrame>
        <p:nvGraphicFramePr>
          <p:cNvPr id="139279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17425601"/>
              </p:ext>
            </p:extLst>
          </p:nvPr>
        </p:nvGraphicFramePr>
        <p:xfrm>
          <a:off x="2219325" y="1716088"/>
          <a:ext cx="3916363" cy="1008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203" name="Equation" r:id="rId5" imgW="1866600" imgH="482400" progId="Equation.3">
                  <p:embed/>
                </p:oleObj>
              </mc:Choice>
              <mc:Fallback>
                <p:oleObj name="Equation" r:id="rId5" imgW="1866600" imgH="482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19325" y="1716088"/>
                        <a:ext cx="3916363" cy="1008062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9278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27998649"/>
              </p:ext>
            </p:extLst>
          </p:nvPr>
        </p:nvGraphicFramePr>
        <p:xfrm>
          <a:off x="3124200" y="3047999"/>
          <a:ext cx="1965255" cy="12776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204" name="Equation" r:id="rId7" imgW="1167893" imgH="761669" progId="Equation.3">
                  <p:embed/>
                </p:oleObj>
              </mc:Choice>
              <mc:Fallback>
                <p:oleObj name="Equation" r:id="rId7" imgW="1167893" imgH="761669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24200" y="3047999"/>
                        <a:ext cx="1965255" cy="1277699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9282" name="Rectangle 18"/>
          <p:cNvSpPr>
            <a:spLocks noChangeArrowheads="1"/>
          </p:cNvSpPr>
          <p:nvPr/>
        </p:nvSpPr>
        <p:spPr bwMode="auto">
          <a:xfrm>
            <a:off x="0" y="34671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graphicFrame>
        <p:nvGraphicFramePr>
          <p:cNvPr id="139277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14911417"/>
              </p:ext>
            </p:extLst>
          </p:nvPr>
        </p:nvGraphicFramePr>
        <p:xfrm>
          <a:off x="3048000" y="4876800"/>
          <a:ext cx="2684462" cy="796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205" name="Equation" r:id="rId9" imgW="1536480" imgH="457200" progId="Equation.3">
                  <p:embed/>
                </p:oleObj>
              </mc:Choice>
              <mc:Fallback>
                <p:oleObj name="Equation" r:id="rId9" imgW="153648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0" y="4876800"/>
                        <a:ext cx="2684462" cy="796925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9283" name="Rectangle 19"/>
          <p:cNvSpPr>
            <a:spLocks noChangeArrowheads="1"/>
          </p:cNvSpPr>
          <p:nvPr/>
        </p:nvSpPr>
        <p:spPr bwMode="auto">
          <a:xfrm>
            <a:off x="0" y="39243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9285" name="Rectangle 21"/>
          <p:cNvSpPr>
            <a:spLocks noChangeArrowheads="1"/>
          </p:cNvSpPr>
          <p:nvPr/>
        </p:nvSpPr>
        <p:spPr bwMode="auto">
          <a:xfrm>
            <a:off x="0" y="27813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7772400" y="2057399"/>
            <a:ext cx="1295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(46)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772400" y="3505199"/>
            <a:ext cx="1295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(47)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772400" y="5105399"/>
            <a:ext cx="1295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(48)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774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Newton Raphson Worked </a:t>
            </a:r>
            <a:r>
              <a:rPr lang="en-US" dirty="0" smtClean="0"/>
              <a:t>Example</a:t>
            </a:r>
            <a:endParaRPr lang="en-US" dirty="0"/>
          </a:p>
        </p:txBody>
      </p:sp>
      <p:graphicFrame>
        <p:nvGraphicFramePr>
          <p:cNvPr id="149508" name="Object 4"/>
          <p:cNvGraphicFramePr>
            <a:graphicFrameLocks noGrp="1" noChangeAspect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632640019"/>
              </p:ext>
            </p:extLst>
          </p:nvPr>
        </p:nvGraphicFramePr>
        <p:xfrm>
          <a:off x="2743200" y="2743200"/>
          <a:ext cx="3810000" cy="8821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888" name="Equation" r:id="rId3" imgW="2082600" imgH="482400" progId="Equation.3">
                  <p:embed/>
                </p:oleObj>
              </mc:Choice>
              <mc:Fallback>
                <p:oleObj name="Equation" r:id="rId3" imgW="2082600" imgH="482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43200" y="2743200"/>
                        <a:ext cx="3810000" cy="882111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9510" name="Object 6"/>
          <p:cNvGraphicFramePr>
            <a:graphicFrameLocks noGrp="1" noChangeAspect="1"/>
          </p:cNvGraphicFramePr>
          <p:nvPr>
            <p:ph sz="half" idx="2"/>
          </p:nvPr>
        </p:nvGraphicFramePr>
        <p:xfrm>
          <a:off x="2292350" y="4038600"/>
          <a:ext cx="4711700" cy="1870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889" name="Equation" r:id="rId5" imgW="3263760" imgH="1295280" progId="Equation.3">
                  <p:embed/>
                </p:oleObj>
              </mc:Choice>
              <mc:Fallback>
                <p:oleObj name="Equation" r:id="rId5" imgW="3263760" imgH="12952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92350" y="4038600"/>
                        <a:ext cx="4711700" cy="18700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8077200" y="3048000"/>
            <a:ext cx="1295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(49)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153400" y="4800600"/>
            <a:ext cx="1295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(50)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3606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569" name="Rectangle 16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Newton Raphson Worked </a:t>
            </a:r>
            <a:r>
              <a:rPr lang="en-US" dirty="0" smtClean="0"/>
              <a:t>Example</a:t>
            </a:r>
            <a:endParaRPr lang="en-US" dirty="0"/>
          </a:p>
        </p:txBody>
      </p:sp>
      <p:pic>
        <p:nvPicPr>
          <p:cNvPr id="145568" name="Picture 160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1371600" y="3203448"/>
            <a:ext cx="6364288" cy="1165225"/>
          </a:xfrm>
          <a:noFill/>
          <a:ln/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7010400" y="6492089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8145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1 - Review of balanced power flow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u="sng" dirty="0"/>
              <a:t>Review of balanced power </a:t>
            </a:r>
            <a:r>
              <a:rPr lang="en-US" b="1" u="sng" dirty="0" smtClean="0"/>
              <a:t>flow</a:t>
            </a:r>
          </a:p>
          <a:p>
            <a:pPr lvl="1"/>
            <a:r>
              <a:rPr lang="en-US" sz="2400" dirty="0"/>
              <a:t>Gauss </a:t>
            </a:r>
            <a:r>
              <a:rPr lang="en-US" sz="2400" dirty="0" smtClean="0"/>
              <a:t>Iterative Technique</a:t>
            </a:r>
            <a:endParaRPr lang="en-US" sz="2400" dirty="0"/>
          </a:p>
          <a:p>
            <a:pPr lvl="1"/>
            <a:r>
              <a:rPr lang="en-US" sz="2400" dirty="0"/>
              <a:t>Gauss-Seidel Iterative </a:t>
            </a:r>
            <a:r>
              <a:rPr lang="en-US" sz="2400" dirty="0" smtClean="0"/>
              <a:t>Technique </a:t>
            </a:r>
          </a:p>
          <a:p>
            <a:pPr lvl="1"/>
            <a:r>
              <a:rPr lang="en-US" sz="2400" dirty="0" smtClean="0"/>
              <a:t>Newton </a:t>
            </a:r>
            <a:r>
              <a:rPr lang="en-US" sz="2400" dirty="0"/>
              <a:t>Raphson</a:t>
            </a:r>
          </a:p>
          <a:p>
            <a:pPr lvl="1"/>
            <a:r>
              <a:rPr lang="en-US" sz="2400" b="1" u="sng" dirty="0"/>
              <a:t>Fast Decoupled </a:t>
            </a:r>
          </a:p>
          <a:p>
            <a:pPr lvl="1"/>
            <a:r>
              <a:rPr lang="en-US" sz="2400" dirty="0"/>
              <a:t>DC Power Flow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310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569" name="Rectangle 161"/>
          <p:cNvSpPr>
            <a:spLocks noGrp="1" noChangeArrowheads="1"/>
          </p:cNvSpPr>
          <p:nvPr>
            <p:ph type="title"/>
          </p:nvPr>
        </p:nvSpPr>
        <p:spPr>
          <a:xfrm>
            <a:off x="457200" y="-152400"/>
            <a:ext cx="8229600" cy="1143000"/>
          </a:xfrm>
        </p:spPr>
        <p:txBody>
          <a:bodyPr/>
          <a:lstStyle/>
          <a:p>
            <a:r>
              <a:rPr lang="en-US" dirty="0" smtClean="0"/>
              <a:t>Fast Decoupled Power Flow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990600"/>
                <a:ext cx="8382000" cy="5486400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As described in the Newton Raphson section, the Jacobian Matrix can be expressed as </a:t>
                </a:r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000" b="1" i="0">
                          <a:latin typeface="Cambria Math"/>
                        </a:rPr>
                        <m:t>𝐉</m:t>
                      </m:r>
                      <m:r>
                        <a:rPr lang="en-US" sz="2000" i="1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sz="2000" i="1">
                                            <a:latin typeface="Cambria Math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000" i="1">
                                            <a:latin typeface="Cambria Math"/>
                                          </a:rPr>
                                          <m:t>𝜕</m:t>
                                        </m:r>
                                        <m:r>
                                          <a:rPr lang="en-US" sz="2000" i="1">
                                            <a:latin typeface="Cambria Math"/>
                                          </a:rPr>
                                          <m:t>𝑃</m:t>
                                        </m:r>
                                      </m:num>
                                      <m:den>
                                        <m:r>
                                          <a:rPr lang="en-US" sz="2000" i="1">
                                            <a:latin typeface="Cambria Math"/>
                                          </a:rPr>
                                          <m:t>𝜕</m:t>
                                        </m:r>
                                        <m:r>
                                          <a:rPr lang="en-US" sz="2000" i="1">
                                            <a:latin typeface="Cambria Math"/>
                                          </a:rPr>
                                          <m:t>𝜃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sz="2000" i="1">
                                            <a:latin typeface="Cambria Math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000" i="1">
                                            <a:latin typeface="Cambria Math"/>
                                          </a:rPr>
                                          <m:t>𝜕</m:t>
                                        </m:r>
                                        <m:r>
                                          <a:rPr lang="en-US" sz="2000" i="1">
                                            <a:latin typeface="Cambria Math"/>
                                          </a:rPr>
                                          <m:t>𝑃</m:t>
                                        </m:r>
                                      </m:num>
                                      <m:den>
                                        <m:r>
                                          <a:rPr lang="en-US" sz="2000" i="1">
                                            <a:latin typeface="Cambria Math"/>
                                          </a:rPr>
                                          <m:t>𝜕</m:t>
                                        </m:r>
                                        <m:r>
                                          <a:rPr lang="en-US" sz="2000" i="1">
                                            <a:latin typeface="Cambria Math"/>
                                          </a:rPr>
                                          <m:t>𝑉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</m:mr>
                            <m:mr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sz="2000" i="1">
                                            <a:latin typeface="Cambria Math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000" i="1">
                                            <a:latin typeface="Cambria Math"/>
                                          </a:rPr>
                                          <m:t>𝜕</m:t>
                                        </m:r>
                                        <m:r>
                                          <a:rPr lang="en-US" sz="2000" i="1">
                                            <a:latin typeface="Cambria Math"/>
                                          </a:rPr>
                                          <m:t>𝑄</m:t>
                                        </m:r>
                                      </m:num>
                                      <m:den>
                                        <m:r>
                                          <a:rPr lang="en-US" sz="2000" i="1">
                                            <a:latin typeface="Cambria Math"/>
                                          </a:rPr>
                                          <m:t>𝜕</m:t>
                                        </m:r>
                                        <m:r>
                                          <a:rPr lang="en-US" sz="2000" i="1">
                                            <a:latin typeface="Cambria Math"/>
                                          </a:rPr>
                                          <m:t>𝜃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sz="2000" i="1">
                                            <a:latin typeface="Cambria Math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000" i="1">
                                            <a:latin typeface="Cambria Math"/>
                                          </a:rPr>
                                          <m:t>𝜕</m:t>
                                        </m:r>
                                        <m:r>
                                          <a:rPr lang="en-US" sz="2000" i="1">
                                            <a:latin typeface="Cambria Math"/>
                                          </a:rPr>
                                          <m:t>𝑄</m:t>
                                        </m:r>
                                      </m:num>
                                      <m:den>
                                        <m:r>
                                          <a:rPr lang="en-US" sz="2000" i="1">
                                            <a:latin typeface="Cambria Math"/>
                                          </a:rPr>
                                          <m:t>𝜕</m:t>
                                        </m:r>
                                        <m:r>
                                          <a:rPr lang="en-US" sz="2000" i="1">
                                            <a:latin typeface="Cambria Math"/>
                                          </a:rPr>
                                          <m:t>𝑉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pPr marL="457200" lvl="1" indent="0">
                  <a:buNone/>
                </a:pPr>
                <a:endParaRPr lang="en-US" dirty="0" smtClean="0"/>
              </a:p>
              <a:p>
                <a:r>
                  <a:rPr lang="en-US" dirty="0" smtClean="0"/>
                  <a:t>The values of the off-diagonal sub-matrices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/>
                              </a:rPr>
                              <m:t>𝜕</m:t>
                            </m:r>
                            <m:r>
                              <a:rPr lang="en-US" i="1">
                                <a:latin typeface="Cambria Math"/>
                              </a:rPr>
                              <m:t>𝑃</m:t>
                            </m:r>
                          </m:num>
                          <m:den>
                            <m:r>
                              <a:rPr lang="en-US" i="1">
                                <a:latin typeface="Cambria Math"/>
                              </a:rPr>
                              <m:t>𝜕</m:t>
                            </m:r>
                            <m:r>
                              <a:rPr lang="en-US" i="1">
                                <a:latin typeface="Cambria Math"/>
                              </a:rPr>
                              <m:t>𝑉</m:t>
                            </m:r>
                          </m:den>
                        </m:f>
                      </m:e>
                    </m:d>
                  </m:oMath>
                </a14:m>
                <a:r>
                  <a:rPr lang="en-US" dirty="0" smtClean="0"/>
                  <a:t> and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/>
                              </a:rPr>
                              <m:t>𝜕</m:t>
                            </m:r>
                            <m:r>
                              <a:rPr lang="en-US" i="1">
                                <a:latin typeface="Cambria Math"/>
                              </a:rPr>
                              <m:t>𝑄</m:t>
                            </m:r>
                          </m:num>
                          <m:den>
                            <m:r>
                              <a:rPr lang="en-US" i="1">
                                <a:latin typeface="Cambria Math"/>
                              </a:rPr>
                              <m:t>𝜕</m:t>
                            </m:r>
                            <m:r>
                              <a:rPr lang="en-US" i="1">
                                <a:latin typeface="Cambria Math"/>
                              </a:rPr>
                              <m:t>𝜃</m:t>
                            </m:r>
                          </m:den>
                        </m:f>
                      </m:e>
                    </m:d>
                  </m:oMath>
                </a14:m>
                <a:r>
                  <a:rPr lang="en-US" dirty="0" smtClean="0"/>
                  <a:t> are small and can be approximated to zero.</a:t>
                </a:r>
              </a:p>
              <a:p>
                <a:endParaRPr lang="en-US" dirty="0" smtClean="0"/>
              </a:p>
              <a:p>
                <a:r>
                  <a:rPr lang="en-US" dirty="0" smtClean="0"/>
                  <a:t>Hence, the power flow problem can be decoupled.</a:t>
                </a:r>
              </a:p>
            </p:txBody>
          </p:sp>
        </mc:Choice>
        <mc:Fallback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990600"/>
                <a:ext cx="8382000" cy="5486400"/>
              </a:xfrm>
              <a:blipFill rotWithShape="1">
                <a:blip r:embed="rId2"/>
                <a:stretch>
                  <a:fillRect l="-945" t="-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/>
          <p:cNvSpPr txBox="1"/>
          <p:nvPr/>
        </p:nvSpPr>
        <p:spPr>
          <a:xfrm>
            <a:off x="8153400" y="2438400"/>
            <a:ext cx="76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(51)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525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382000" cy="808038"/>
          </a:xfrm>
        </p:spPr>
        <p:txBody>
          <a:bodyPr>
            <a:normAutofit/>
          </a:bodyPr>
          <a:lstStyle/>
          <a:p>
            <a:pPr lvl="1" algn="ctr"/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Power Injections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ext Box 115"/>
          <p:cNvSpPr txBox="1">
            <a:spLocks noChangeArrowheads="1"/>
          </p:cNvSpPr>
          <p:nvPr/>
        </p:nvSpPr>
        <p:spPr bwMode="auto">
          <a:xfrm>
            <a:off x="304800" y="1226403"/>
            <a:ext cx="8382000" cy="28007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Injection of power at a node is from the perspective of the interconnecting transmission system.</a:t>
            </a:r>
            <a:endParaRPr lang="en-US" sz="20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800100" lvl="1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 positive injection indicates generated power.</a:t>
            </a:r>
          </a:p>
          <a:p>
            <a:pPr marL="800100" lvl="1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 negative injection indicates consumed power.</a:t>
            </a: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endParaRPr lang="en-US" sz="2000" dirty="0" smtClean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The node injections are generally known for all but one bus in advance.  This is known as the swing or slack bus.</a:t>
            </a: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endParaRPr lang="en-US" sz="2000" dirty="0" smtClean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0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The net complex power injected into </a:t>
            </a: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 </a:t>
            </a:r>
            <a:r>
              <a:rPr lang="en-US" sz="20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bus is given by</a:t>
            </a:r>
            <a:endParaRPr lang="en-US" sz="2000" dirty="0" smtClean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Text Box 118"/>
          <p:cNvSpPr txBox="1">
            <a:spLocks noChangeArrowheads="1"/>
          </p:cNvSpPr>
          <p:nvPr/>
        </p:nvSpPr>
        <p:spPr bwMode="auto">
          <a:xfrm>
            <a:off x="0" y="4900155"/>
            <a:ext cx="92202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	where complex power supplied by the generator is:</a:t>
            </a:r>
          </a:p>
        </p:txBody>
      </p:sp>
      <p:sp>
        <p:nvSpPr>
          <p:cNvPr id="10" name="Text Box 119"/>
          <p:cNvSpPr txBox="1">
            <a:spLocks noChangeArrowheads="1"/>
          </p:cNvSpPr>
          <p:nvPr/>
        </p:nvSpPr>
        <p:spPr bwMode="auto">
          <a:xfrm>
            <a:off x="0" y="5738355"/>
            <a:ext cx="91440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	and the complex power consumed by the loads is: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0" y="4267200"/>
                <a:ext cx="9144000" cy="41351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n-US" sz="2000" dirty="0" smtClean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en-US" sz="2000" i="1" smtClean="0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𝑗𝑄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=</m:t>
                    </m:r>
                    <m:d>
                      <m:dPr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𝐺𝑖</m:t>
                            </m:r>
                          </m:sub>
                        </m:sSub>
                        <m:r>
                          <a:rPr lang="en-US" sz="2000" i="1">
                            <a:latin typeface="Cambria Math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𝐷𝑖</m:t>
                            </m:r>
                          </m:sub>
                        </m:sSub>
                      </m:e>
                    </m:d>
                    <m:r>
                      <a:rPr lang="en-US" sz="2000" i="1">
                        <a:latin typeface="Cambria Math"/>
                      </a:rPr>
                      <m:t>+</m:t>
                    </m:r>
                    <m:r>
                      <a:rPr lang="en-US" sz="2000" i="1">
                        <a:latin typeface="Cambria Math"/>
                      </a:rPr>
                      <m:t>𝑗</m:t>
                    </m:r>
                    <m:d>
                      <m:dPr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𝑄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𝐺𝑖</m:t>
                            </m:r>
                          </m:sub>
                        </m:sSub>
                        <m:r>
                          <a:rPr lang="en-US" sz="2000" i="1">
                            <a:latin typeface="Cambria Math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𝑄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𝐷𝑖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	                 (1)</a:t>
                </a:r>
                <a:endParaRPr lang="en-US" sz="20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267200"/>
                <a:ext cx="9144000" cy="413511"/>
              </a:xfrm>
              <a:prstGeom prst="rect">
                <a:avLst/>
              </a:prstGeom>
              <a:blipFill rotWithShape="1">
                <a:blip r:embed="rId3"/>
                <a:stretch>
                  <a:fillRect t="-8824" b="-205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0" y="5281155"/>
                <a:ext cx="9144000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n-US" sz="2000" dirty="0" smtClean="0"/>
                  <a:t>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𝐺𝑖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𝐺𝑖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𝑗𝑄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𝐺𝑖</m:t>
                        </m:r>
                      </m:sub>
                    </m:sSub>
                  </m:oMath>
                </a14:m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			</a:t>
                </a:r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	   (2)</a:t>
                </a:r>
                <a:endParaRPr lang="en-US" sz="20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281155"/>
                <a:ext cx="9144000" cy="400110"/>
              </a:xfrm>
              <a:prstGeom prst="rect">
                <a:avLst/>
              </a:prstGeom>
              <a:blipFill rotWithShape="1">
                <a:blip r:embed="rId4"/>
                <a:stretch>
                  <a:fillRect t="-9091" b="-24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0" y="6119355"/>
                <a:ext cx="9144000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dirty="0" smtClean="0"/>
                  <a:t>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𝐷𝑖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𝐷𝑖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𝑗𝑄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𝐷𝑖</m:t>
                        </m:r>
                      </m:sub>
                    </m:sSub>
                  </m:oMath>
                </a14:m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				   (3)</a:t>
                </a:r>
                <a:endParaRPr lang="en-US" sz="20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6119355"/>
                <a:ext cx="9144000" cy="400110"/>
              </a:xfrm>
              <a:prstGeom prst="rect">
                <a:avLst/>
              </a:prstGeom>
              <a:blipFill rotWithShape="1">
                <a:blip r:embed="rId5"/>
                <a:stretch>
                  <a:fillRect t="-9231" b="-26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>
                <a:solidFill>
                  <a:schemeClr val="bg1">
                    <a:lumMod val="50000"/>
                  </a:schemeClr>
                </a:solidFill>
              </a:rPr>
              <a:pPr/>
              <a:t>6</a:t>
            </a:fld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780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2" grpId="0"/>
      <p:bldP spid="13" grpId="0"/>
      <p:bldP spid="14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569" name="Rectangle 161"/>
          <p:cNvSpPr>
            <a:spLocks noGrp="1" noChangeArrowheads="1"/>
          </p:cNvSpPr>
          <p:nvPr>
            <p:ph type="title"/>
          </p:nvPr>
        </p:nvSpPr>
        <p:spPr>
          <a:xfrm>
            <a:off x="457200" y="-152400"/>
            <a:ext cx="8229600" cy="1143000"/>
          </a:xfrm>
        </p:spPr>
        <p:txBody>
          <a:bodyPr/>
          <a:lstStyle/>
          <a:p>
            <a:r>
              <a:rPr lang="en-US" dirty="0" smtClean="0"/>
              <a:t>Fast Decoupled Power Flow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/>
              <p:cNvSpPr>
                <a:spLocks noGrp="1"/>
              </p:cNvSpPr>
              <p:nvPr>
                <p:ph idx="1"/>
              </p:nvPr>
            </p:nvSpPr>
            <p:spPr>
              <a:xfrm>
                <a:off x="228600" y="1219200"/>
                <a:ext cx="8881844" cy="4973972"/>
              </a:xfrm>
            </p:spPr>
            <p:txBody>
              <a:bodyPr/>
              <a:lstStyle/>
              <a:p>
                <a:r>
                  <a:rPr lang="en-US" dirty="0" smtClean="0"/>
                  <a:t>Substitute approximations into Eq. (48).</a:t>
                </a:r>
              </a:p>
              <a:p>
                <a:pPr marL="0" indent="0" algn="ctr">
                  <a:buNone/>
                </a:pPr>
                <a:r>
                  <a:rPr lang="en-US" sz="2000" dirty="0" smtClean="0"/>
                  <a:t>  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𝜕</m:t>
                                      </m:r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𝑃</m:t>
                                      </m:r>
                                    </m:num>
                                    <m:den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𝜕</m:t>
                                      </m:r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𝜃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/>
                                    </a:rPr>
                                    <m:t>0</m:t>
                                  </m:r>
                                </m:e>
                              </m:d>
                            </m:e>
                          </m:mr>
                          <m:m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/>
                                    </a:rPr>
                                    <m:t>0</m:t>
                                  </m:r>
                                </m:e>
                              </m:d>
                            </m: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𝜕</m:t>
                                      </m:r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𝑄</m:t>
                                      </m:r>
                                    </m:num>
                                    <m:den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𝛿</m:t>
                                      </m:r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𝜕</m:t>
                                      </m:r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𝑉</m:t>
                                      </m:r>
                                    </m:den>
                                  </m:f>
                                </m:e>
                              </m:d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∆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𝜃</m:t>
                              </m:r>
                            </m:e>
                          </m:mr>
                          <m:m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∆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𝑉</m:t>
                              </m:r>
                            </m:e>
                          </m:mr>
                        </m:m>
                      </m:e>
                    </m:d>
                    <m:r>
                      <a:rPr lang="en-US" sz="2000" i="1">
                        <a:latin typeface="Cambria Math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∆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𝑃</m:t>
                              </m:r>
                            </m:e>
                          </m:mr>
                          <m:m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∆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𝑄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2000" dirty="0" smtClean="0"/>
              </a:p>
              <a:p>
                <a:pPr marL="0" indent="0" algn="ctr">
                  <a:buNone/>
                </a:pPr>
                <a:endParaRPr lang="en-US" dirty="0" smtClean="0"/>
              </a:p>
              <a:p>
                <a:pPr marL="0" indent="0" algn="ctr">
                  <a:buNone/>
                </a:pPr>
                <a:endParaRPr lang="en-US" dirty="0"/>
              </a:p>
              <a:p>
                <a:r>
                  <a:rPr lang="en-US" dirty="0" smtClean="0"/>
                  <a:t>Then,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/>
                                </a:rPr>
                                <m:t>𝜕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𝑃</m:t>
                              </m:r>
                            </m:num>
                            <m:den>
                              <m:r>
                                <a:rPr lang="en-US" sz="2000" i="1">
                                  <a:latin typeface="Cambria Math"/>
                                </a:rPr>
                                <m:t>𝜕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𝜃</m:t>
                              </m:r>
                            </m:den>
                          </m:f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/>
                            </a:rPr>
                            <m:t>∆</m:t>
                          </m:r>
                          <m:r>
                            <a:rPr lang="en-US" sz="2000" i="1">
                              <a:latin typeface="Cambria Math"/>
                            </a:rPr>
                            <m:t>𝜃</m:t>
                          </m:r>
                        </m:e>
                      </m:d>
                      <m:r>
                        <a:rPr lang="en-US" sz="2000" i="1">
                          <a:latin typeface="Cambria Math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/>
                            </a:rPr>
                            <m:t>∆</m:t>
                          </m:r>
                          <m:r>
                            <a:rPr lang="en-US" sz="2000" i="1">
                              <a:latin typeface="Cambria Math"/>
                            </a:rPr>
                            <m:t>𝑃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/>
                                </a:rPr>
                                <m:t>𝜕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𝑄</m:t>
                              </m:r>
                            </m:num>
                            <m:den>
                              <m:r>
                                <a:rPr lang="en-US" sz="2000" i="1">
                                  <a:latin typeface="Cambria Math"/>
                                </a:rPr>
                                <m:t>𝜕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𝑉</m:t>
                              </m:r>
                            </m:den>
                          </m:f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/>
                            </a:rPr>
                            <m:t>∆</m:t>
                          </m:r>
                          <m:r>
                            <a:rPr lang="en-US" sz="2000" i="1">
                              <a:latin typeface="Cambria Math"/>
                            </a:rPr>
                            <m:t>𝑉</m:t>
                          </m:r>
                        </m:e>
                      </m:d>
                      <m:r>
                        <a:rPr lang="en-US" sz="2000" i="1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/>
                            </a:rPr>
                            <m:t>∆</m:t>
                          </m:r>
                          <m:r>
                            <a:rPr lang="en-US" sz="2000" i="1">
                              <a:latin typeface="Cambria Math"/>
                            </a:rPr>
                            <m:t>𝑄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  <a:p>
                <a:endParaRPr lang="en-US" dirty="0" smtClean="0"/>
              </a:p>
              <a:p>
                <a:endParaRPr lang="en-US" dirty="0" smtClean="0"/>
              </a:p>
              <a:p>
                <a:pPr marL="0" indent="0">
                  <a:buNone/>
                </a:pPr>
                <a:endParaRPr lang="en-US" dirty="0" smtClean="0"/>
              </a:p>
              <a:p>
                <a:endParaRPr lang="en-US" dirty="0" smtClean="0"/>
              </a:p>
              <a:p>
                <a:endParaRPr lang="en-US" dirty="0"/>
              </a:p>
            </p:txBody>
          </p:sp>
        </mc:Choice>
        <mc:Fallback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8600" y="1219200"/>
                <a:ext cx="8881844" cy="4973972"/>
              </a:xfrm>
              <a:blipFill rotWithShape="1">
                <a:blip r:embed="rId2"/>
                <a:stretch>
                  <a:fillRect l="-962" t="-9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/>
          <p:cNvSpPr txBox="1"/>
          <p:nvPr/>
        </p:nvSpPr>
        <p:spPr>
          <a:xfrm>
            <a:off x="8001000" y="4876800"/>
            <a:ext cx="838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(52)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353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569" name="Rectangle 16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Fast Decoupled Power Flow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 smtClean="0"/>
                  <a:t>Further assumptions can be made about the terms in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/>
                              </a:rPr>
                              <m:t>𝜕</m:t>
                            </m:r>
                            <m:r>
                              <a:rPr lang="en-US" i="1">
                                <a:latin typeface="Cambria Math"/>
                              </a:rPr>
                              <m:t>𝑃</m:t>
                            </m:r>
                          </m:num>
                          <m:den>
                            <m:r>
                              <a:rPr lang="en-US" i="1">
                                <a:latin typeface="Cambria Math"/>
                              </a:rPr>
                              <m:t>𝜕</m:t>
                            </m:r>
                            <m:r>
                              <a:rPr lang="en-US" i="1">
                                <a:latin typeface="Cambria Math"/>
                              </a:rPr>
                              <m:t>𝜃</m:t>
                            </m:r>
                          </m:den>
                        </m:f>
                      </m:e>
                    </m:d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/>
                              </a:rPr>
                              <m:t>𝜕</m:t>
                            </m:r>
                            <m:r>
                              <a:rPr lang="en-US" i="1">
                                <a:latin typeface="Cambria Math"/>
                              </a:rPr>
                              <m:t>𝑄</m:t>
                            </m:r>
                          </m:num>
                          <m:den>
                            <m:r>
                              <a:rPr lang="en-US" i="1">
                                <a:latin typeface="Cambria Math"/>
                              </a:rPr>
                              <m:t>𝜕</m:t>
                            </m:r>
                            <m:r>
                              <a:rPr lang="en-US" i="1">
                                <a:latin typeface="Cambria Math"/>
                              </a:rPr>
                              <m:t>𝑉</m:t>
                            </m:r>
                          </m:den>
                        </m:f>
                      </m:e>
                    </m:d>
                  </m:oMath>
                </a14:m>
                <a:r>
                  <a:rPr lang="en-US" dirty="0"/>
                  <a:t> </a:t>
                </a:r>
                <a:r>
                  <a:rPr lang="en-US" dirty="0" smtClean="0"/>
                  <a:t>.</a:t>
                </a:r>
              </a:p>
              <a:p>
                <a:endParaRPr lang="en-US" dirty="0" smtClean="0"/>
              </a:p>
              <a:p>
                <a:r>
                  <a:rPr lang="en-US" dirty="0" smtClean="0"/>
                  <a:t>Usually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/>
                          </a:rPr>
                          <m:t>𝐺</m:t>
                        </m:r>
                      </m:e>
                      <m:sub>
                        <m:r>
                          <a:rPr lang="en-US" b="0" i="1" dirty="0" smtClean="0">
                            <a:latin typeface="Cambria Math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dirty="0" smtClean="0"/>
                  <a:t> terms of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𝑏𝑢𝑠</m:t>
                        </m:r>
                      </m:sub>
                    </m:sSub>
                  </m:oMath>
                </a14:m>
                <a:r>
                  <a:rPr lang="en-US" dirty="0" smtClean="0"/>
                  <a:t> are smaller than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dirty="0" smtClean="0"/>
                  <a:t> and can be ignored. </a:t>
                </a:r>
              </a:p>
              <a:p>
                <a:endParaRPr lang="en-US" dirty="0" smtClean="0"/>
              </a:p>
              <a:p>
                <a:r>
                  <a:rPr lang="en-US" dirty="0" smtClean="0"/>
                  <a:t>All per unit bus voltage magnitudes are considered approximately equal and difference between bus angles are considered small.</a:t>
                </a:r>
              </a:p>
              <a:p>
                <a:endParaRPr lang="en-US" dirty="0" smtClean="0"/>
              </a:p>
            </p:txBody>
          </p:sp>
        </mc:Choice>
        <mc:Fallback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9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5888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/>
              <p:cNvSpPr/>
              <p:nvPr/>
            </p:nvSpPr>
            <p:spPr>
              <a:xfrm>
                <a:off x="152400" y="1600200"/>
                <a:ext cx="8686800" cy="350615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Wingdings" pitchFamily="2" charset="2"/>
                  <a:buChar char="Ø"/>
                </a:pPr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Then, the diagonal terms of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latin typeface="Cambria Math"/>
                              </a:rPr>
                              <m:t>𝜕</m:t>
                            </m:r>
                            <m:r>
                              <a:rPr lang="en-US" sz="2000" i="1">
                                <a:latin typeface="Cambria Math"/>
                              </a:rPr>
                              <m:t>𝑃</m:t>
                            </m:r>
                          </m:num>
                          <m:den>
                            <m:r>
                              <a:rPr lang="en-US" sz="2000" i="1">
                                <a:latin typeface="Cambria Math"/>
                              </a:rPr>
                              <m:t>𝜕</m:t>
                            </m:r>
                            <m:r>
                              <a:rPr lang="en-US" sz="2000" i="1">
                                <a:latin typeface="Cambria Math"/>
                              </a:rPr>
                              <m:t>𝜃</m:t>
                            </m:r>
                          </m:den>
                        </m:f>
                      </m:e>
                    </m:d>
                  </m:oMath>
                </a14:m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and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latin typeface="Cambria Math"/>
                              </a:rPr>
                              <m:t>𝜕</m:t>
                            </m:r>
                            <m:r>
                              <a:rPr lang="en-US" sz="2000" i="1">
                                <a:latin typeface="Cambria Math"/>
                              </a:rPr>
                              <m:t>𝑄</m:t>
                            </m:r>
                          </m:num>
                          <m:den>
                            <m:r>
                              <a:rPr lang="en-US" sz="2000" i="1">
                                <a:latin typeface="Cambria Math"/>
                              </a:rPr>
                              <m:t>𝜕</m:t>
                            </m:r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den>
                        </m:f>
                      </m:e>
                    </m:d>
                  </m:oMath>
                </a14:m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can be written as: </a:t>
                </a:r>
                <a:endParaRPr lang="en-US" sz="2400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 marL="342900" indent="-342900">
                  <a:buFont typeface="Wingdings" pitchFamily="2" charset="2"/>
                  <a:buChar char="Ø"/>
                </a:pPr>
                <a:endParaRPr lang="en-US" sz="2400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 marL="342900" indent="-342900">
                  <a:buFont typeface="Wingdings" pitchFamily="2" charset="2"/>
                  <a:buChar char="Ø"/>
                </a:pPr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  <a:p>
                <a:r>
                  <a:rPr lang="en-US" sz="2000" dirty="0" smtClean="0"/>
                  <a:t>        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/>
                          </a:rPr>
                          <m:t>𝜕</m:t>
                        </m:r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latin typeface="Cambria Math"/>
                          </a:rPr>
                          <m:t>𝜕</m:t>
                        </m:r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sz="2000" i="1">
                        <a:latin typeface="Cambria Math"/>
                      </a:rPr>
                      <m:t>=−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𝑄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𝐵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𝑖𝑖</m:t>
                        </m:r>
                      </m:sub>
                    </m:sSub>
                    <m:sSup>
                      <m:sSupPr>
                        <m:ctrlPr>
                          <a:rPr lang="en-US" sz="2000" i="1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sz="2000" i="1"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US" sz="2000" i="1">
                        <a:latin typeface="Cambria Math"/>
                      </a:rPr>
                      <m:t>≈</m:t>
                    </m:r>
                    <m:nary>
                      <m:naryPr>
                        <m:chr m:val="∑"/>
                        <m:limLoc m:val="undOvr"/>
                        <m:ctrlPr>
                          <a:rPr lang="en-US" sz="2000" i="1">
                            <a:latin typeface="Cambria Math"/>
                          </a:rPr>
                        </m:ctrlPr>
                      </m:naryPr>
                      <m:sub>
                        <m:r>
                          <a:rPr lang="en-US" sz="2000" i="1">
                            <a:latin typeface="Cambria Math"/>
                          </a:rPr>
                          <m:t>𝑘</m:t>
                        </m:r>
                        <m:r>
                          <a:rPr lang="en-US" sz="2000" i="1">
                            <a:latin typeface="Cambria Math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latin typeface="Cambria Math"/>
                          </a:rPr>
                          <m:t>𝑛</m:t>
                        </m:r>
                      </m:sup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d>
                          <m:dPr>
                            <m:begChr m:val="|"/>
                            <m:endChr m:val="|"/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𝐵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𝑖𝑘</m:t>
                            </m:r>
                          </m:sub>
                        </m:sSub>
                        <m:r>
                          <a:rPr lang="en-US" sz="2000" i="1">
                            <a:latin typeface="Cambria Math"/>
                          </a:rPr>
                          <m:t>−</m:t>
                        </m:r>
                        <m:sSup>
                          <m:sSup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000" i="1">
                                    <a:latin typeface="Cambria Math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sz="2000" i="1">
                                <a:latin typeface="Cambria Math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𝐵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𝑖𝑖</m:t>
                            </m:r>
                          </m:sub>
                        </m:sSub>
                        <m:r>
                          <a:rPr lang="en-US" sz="2000" i="1">
                            <a:latin typeface="Cambria Math"/>
                          </a:rPr>
                          <m:t>≈−</m:t>
                        </m:r>
                        <m:sSup>
                          <m:sSup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000" i="1">
                                    <a:latin typeface="Cambria Math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sz="2000" i="1">
                                <a:latin typeface="Cambria Math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𝐵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𝑖𝑖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          (53)</a:t>
                </a:r>
              </a:p>
              <a:p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									</a:t>
                </a:r>
              </a:p>
              <a:p>
                <a:endParaRPr lang="en-US" sz="2000" dirty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sz="2000" dirty="0">
                  <a:latin typeface="Times New Roman" pitchFamily="18" charset="0"/>
                  <a:cs typeface="Times New Roman" pitchFamily="18" charset="0"/>
                </a:endParaRPr>
              </a:p>
              <a:p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       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/>
                          </a:rPr>
                          <m:t>𝜕</m:t>
                        </m:r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𝑄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latin typeface="Cambria Math"/>
                          </a:rPr>
                          <m:t>𝜕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den>
                    </m:f>
                    <m:r>
                      <a:rPr lang="en-US" sz="200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𝑄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den>
                    </m:f>
                    <m:r>
                      <a:rPr lang="en-US" sz="2000" i="1">
                        <a:latin typeface="Cambria Math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𝐵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𝑖𝑖</m:t>
                        </m:r>
                      </m:sub>
                    </m:sSub>
                    <m:d>
                      <m:dPr>
                        <m:begChr m:val="|"/>
                        <m:endChr m:val="|"/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000" i="1">
                        <a:latin typeface="Cambria Math"/>
                      </a:rPr>
                      <m:t>≈−</m:t>
                    </m:r>
                    <m:nary>
                      <m:naryPr>
                        <m:chr m:val="∑"/>
                        <m:limLoc m:val="undOvr"/>
                        <m:ctrlPr>
                          <a:rPr lang="en-US" sz="2000" i="1">
                            <a:latin typeface="Cambria Math"/>
                          </a:rPr>
                        </m:ctrlPr>
                      </m:naryPr>
                      <m:sub>
                        <m:r>
                          <a:rPr lang="en-US" sz="2000" i="1">
                            <a:latin typeface="Cambria Math"/>
                          </a:rPr>
                          <m:t>𝑘</m:t>
                        </m:r>
                        <m:r>
                          <a:rPr lang="en-US" sz="2000" i="1">
                            <a:latin typeface="Cambria Math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latin typeface="Cambria Math"/>
                          </a:rPr>
                          <m:t>𝑛</m:t>
                        </m:r>
                      </m:sup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𝐵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𝑖𝑘</m:t>
                            </m:r>
                          </m:sub>
                        </m:sSub>
                      </m:e>
                    </m:nary>
                    <m:r>
                      <a:rPr lang="en-US" sz="2000" i="1">
                        <a:latin typeface="Cambria Math"/>
                      </a:rPr>
                      <m:t>−</m:t>
                    </m:r>
                    <m:d>
                      <m:dPr>
                        <m:begChr m:val="|"/>
                        <m:endChr m:val="|"/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𝐵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𝑖𝑖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≈−</m:t>
                    </m:r>
                    <m:d>
                      <m:dPr>
                        <m:begChr m:val="|"/>
                        <m:endChr m:val="|"/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𝐵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𝑖𝑖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 </m:t>
                    </m:r>
                  </m:oMath>
                </a14:m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                  (54)</a:t>
                </a:r>
              </a:p>
              <a:p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									</a:t>
                </a:r>
                <a:endParaRPr lang="en-US" sz="20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" y="1600200"/>
                <a:ext cx="8686800" cy="3506153"/>
              </a:xfrm>
              <a:prstGeom prst="rect">
                <a:avLst/>
              </a:prstGeom>
              <a:blipFill rotWithShape="1">
                <a:blip r:embed="rId2"/>
                <a:stretch>
                  <a:fillRect l="-912" t="-696" r="-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161"/>
          <p:cNvSpPr>
            <a:spLocks noGrp="1" noChangeArrowheads="1"/>
          </p:cNvSpPr>
          <p:nvPr>
            <p:ph type="title"/>
          </p:nvPr>
        </p:nvSpPr>
        <p:spPr>
          <a:xfrm>
            <a:off x="457200" y="-152400"/>
            <a:ext cx="8229600" cy="1143000"/>
          </a:xfrm>
        </p:spPr>
        <p:txBody>
          <a:bodyPr/>
          <a:lstStyle/>
          <a:p>
            <a:r>
              <a:rPr lang="en-US" dirty="0" smtClean="0"/>
              <a:t>Fast Decoupled Power Flow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702945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163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/>
              <p:cNvSpPr/>
              <p:nvPr/>
            </p:nvSpPr>
            <p:spPr>
              <a:xfrm>
                <a:off x="304800" y="1514428"/>
                <a:ext cx="8534400" cy="362964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Wingdings" pitchFamily="2" charset="2"/>
                  <a:buChar char="Ø"/>
                </a:pP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The off-diagonal terms of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latin typeface="Cambria Math"/>
                              </a:rPr>
                              <m:t>𝜕</m:t>
                            </m:r>
                            <m:r>
                              <a:rPr lang="en-US" sz="2000" i="1">
                                <a:latin typeface="Cambria Math"/>
                              </a:rPr>
                              <m:t>𝑃</m:t>
                            </m:r>
                          </m:num>
                          <m:den>
                            <m:r>
                              <a:rPr lang="en-US" sz="2000" i="1">
                                <a:latin typeface="Cambria Math"/>
                              </a:rPr>
                              <m:t>𝜕</m:t>
                            </m:r>
                            <m:r>
                              <a:rPr lang="en-US" sz="2000" i="1">
                                <a:latin typeface="Cambria Math"/>
                              </a:rPr>
                              <m:t>𝜃</m:t>
                            </m:r>
                          </m:den>
                        </m:f>
                      </m:e>
                    </m:d>
                  </m:oMath>
                </a14:m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and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latin typeface="Cambria Math"/>
                              </a:rPr>
                              <m:t>𝜕</m:t>
                            </m:r>
                            <m:r>
                              <a:rPr lang="en-US" sz="2000" i="1">
                                <a:latin typeface="Cambria Math"/>
                              </a:rPr>
                              <m:t>𝑄</m:t>
                            </m:r>
                          </m:num>
                          <m:den>
                            <m:r>
                              <a:rPr lang="en-US" sz="2000" i="1">
                                <a:latin typeface="Cambria Math"/>
                              </a:rPr>
                              <m:t>𝜕</m:t>
                            </m:r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den>
                        </m:f>
                      </m:e>
                    </m:d>
                  </m:oMath>
                </a14:m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can </a:t>
                </a:r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be written 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as: </a:t>
                </a:r>
              </a:p>
              <a:p>
                <a:pPr marL="342900" indent="-342900">
                  <a:buFont typeface="Wingdings" pitchFamily="2" charset="2"/>
                  <a:buChar char="Ø"/>
                </a:pPr>
                <a:endParaRPr lang="en-US" sz="2400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 algn="ctr"/>
                <a:endParaRPr lang="en-US" sz="2000" i="1" dirty="0" smtClean="0">
                  <a:latin typeface="Cambria Math"/>
                </a:endParaRPr>
              </a:p>
              <a:p>
                <a:pPr algn="ctr"/>
                <a:endParaRPr lang="en-US" sz="2000" i="1" dirty="0">
                  <a:latin typeface="Cambria Math"/>
                </a:endParaRPr>
              </a:p>
              <a:p>
                <a:pPr algn="ctr"/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/>
                          </a:rPr>
                          <m:t>𝜕</m:t>
                        </m:r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latin typeface="Cambria Math"/>
                          </a:rPr>
                          <m:t>𝜕</m:t>
                        </m:r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𝑗</m:t>
                            </m:r>
                          </m:sub>
                        </m:sSub>
                      </m:den>
                    </m:f>
                    <m:r>
                      <a:rPr lang="en-US" sz="2000" i="1">
                        <a:latin typeface="Cambria Math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  <m:d>
                      <m:dPr>
                        <m:begChr m:val="|"/>
                        <m:endChr m:val="|"/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𝑗</m:t>
                            </m:r>
                          </m:sub>
                        </m:sSub>
                      </m:e>
                    </m:d>
                    <m:d>
                      <m:dPr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𝐺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𝑖𝑗</m:t>
                            </m:r>
                          </m:sub>
                        </m:sSub>
                        <m:func>
                          <m:func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/>
                              </a:rPr>
                              <m:t>sin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/>
                                  </a:rPr>
                                  <m:t>𝑖𝑗</m:t>
                                </m:r>
                              </m:sub>
                            </m:sSub>
                            <m:r>
                              <a:rPr lang="en-US" sz="2000" i="1">
                                <a:latin typeface="Cambria Math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/>
                                  </a:rPr>
                                  <m:t>𝑖𝑗</m:t>
                                </m:r>
                              </m:sub>
                            </m:sSub>
                            <m:func>
                              <m:funcPr>
                                <m:ctrlPr>
                                  <a:rPr lang="en-US" sz="2000" i="1">
                                    <a:latin typeface="Cambria Math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000">
                                    <a:latin typeface="Cambria Math"/>
                                  </a:rPr>
                                  <m:t>cos</m:t>
                                </m:r>
                              </m:fName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𝑖𝑗</m:t>
                                    </m:r>
                                  </m:sub>
                                </m:sSub>
                              </m:e>
                            </m:func>
                          </m:e>
                        </m:func>
                      </m:e>
                    </m:d>
                    <m:r>
                      <a:rPr lang="en-US" sz="2000" i="1">
                        <a:latin typeface="Cambria Math"/>
                      </a:rPr>
                      <m:t>≈−</m:t>
                    </m:r>
                    <m:d>
                      <m:dPr>
                        <m:begChr m:val="|"/>
                        <m:endChr m:val="|"/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  <m:d>
                      <m:dPr>
                        <m:begChr m:val="|"/>
                        <m:endChr m:val="|"/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𝑗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𝐵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 </a:t>
                </a:r>
              </a:p>
              <a:p>
                <a:endParaRPr lang="en-US" sz="2000" dirty="0">
                  <a:latin typeface="Times New Roman" pitchFamily="18" charset="0"/>
                  <a:cs typeface="Times New Roman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/>
                      </a:rPr>
                      <m:t>                        </m:t>
                    </m:r>
                    <m:f>
                      <m:fPr>
                        <m:ctrlPr>
                          <a:rPr lang="en-US" sz="2000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/>
                          </a:rPr>
                          <m:t>𝜕</m:t>
                        </m:r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𝑄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/>
                          </a:rPr>
                          <m:t> </m:t>
                        </m:r>
                        <m:r>
                          <a:rPr lang="en-US" sz="2000" i="1">
                            <a:latin typeface="Cambria Math"/>
                          </a:rPr>
                          <m:t>𝜕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den>
                    </m:f>
                    <m:r>
                      <a:rPr lang="en-US" sz="2000" i="1">
                        <a:latin typeface="Cambria Math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  <m:d>
                      <m:dPr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𝐺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𝑖𝑗</m:t>
                            </m:r>
                          </m:sub>
                        </m:sSub>
                        <m:func>
                          <m:func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/>
                              </a:rPr>
                              <m:t>sin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/>
                                  </a:rPr>
                                  <m:t>𝑖𝑗</m:t>
                                </m:r>
                              </m:sub>
                            </m:sSub>
                            <m:r>
                              <a:rPr lang="en-US" sz="2000" i="1">
                                <a:latin typeface="Cambria Math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/>
                                  </a:rPr>
                                  <m:t>𝑖𝑗</m:t>
                                </m:r>
                              </m:sub>
                            </m:sSub>
                            <m:func>
                              <m:funcPr>
                                <m:ctrlPr>
                                  <a:rPr lang="en-US" sz="2000" i="1">
                                    <a:latin typeface="Cambria Math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000">
                                    <a:latin typeface="Cambria Math"/>
                                  </a:rPr>
                                  <m:t>cos</m:t>
                                </m:r>
                              </m:fName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𝑖𝑗</m:t>
                                    </m:r>
                                  </m:sub>
                                </m:sSub>
                              </m:e>
                            </m:func>
                          </m:e>
                        </m:func>
                      </m:e>
                    </m:d>
                    <m:r>
                      <a:rPr lang="en-US" sz="2000" i="1">
                        <a:latin typeface="Cambria Math"/>
                      </a:rPr>
                      <m:t>≈−</m:t>
                    </m:r>
                    <m:d>
                      <m:dPr>
                        <m:begChr m:val="|"/>
                        <m:endChr m:val="|"/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𝐵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2000" dirty="0" smtClean="0"/>
                  <a:t> </a:t>
                </a:r>
                <a:r>
                  <a:rPr lang="en-US" sz="2000" dirty="0"/>
                  <a:t>	</a:t>
                </a:r>
                <a:r>
                  <a:rPr lang="en-US" sz="2000" dirty="0"/>
                  <a:t> </a:t>
                </a:r>
                <a:r>
                  <a:rPr lang="en-US" sz="2000" dirty="0" smtClean="0"/>
                  <a:t>   </a:t>
                </a:r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(</a:t>
                </a:r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55) </a:t>
                </a:r>
              </a:p>
              <a:p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" y="1514428"/>
                <a:ext cx="8534400" cy="3629648"/>
              </a:xfrm>
              <a:prstGeom prst="rect">
                <a:avLst/>
              </a:prstGeom>
              <a:blipFill rotWithShape="1">
                <a:blip r:embed="rId2"/>
                <a:stretch>
                  <a:fillRect l="-929" t="-6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161"/>
          <p:cNvSpPr>
            <a:spLocks noGrp="1" noChangeArrowheads="1"/>
          </p:cNvSpPr>
          <p:nvPr>
            <p:ph type="title"/>
          </p:nvPr>
        </p:nvSpPr>
        <p:spPr>
          <a:xfrm>
            <a:off x="457200" y="-152400"/>
            <a:ext cx="8229600" cy="1143000"/>
          </a:xfrm>
        </p:spPr>
        <p:txBody>
          <a:bodyPr/>
          <a:lstStyle/>
          <a:p>
            <a:r>
              <a:rPr lang="en-US" dirty="0" smtClean="0"/>
              <a:t>Fast Decoupled Power Flow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872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Rectangle 1"/>
              <p:cNvSpPr/>
              <p:nvPr/>
            </p:nvSpPr>
            <p:spPr>
              <a:xfrm>
                <a:off x="304800" y="1219200"/>
                <a:ext cx="8839200" cy="412228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Wingdings" pitchFamily="2" charset="2"/>
                  <a:buChar char="Ø"/>
                </a:pPr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Consider 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000" b="1" i="1">
                            <a:latin typeface="Cambria Math"/>
                          </a:rPr>
                          <m:t>𝐕</m:t>
                        </m:r>
                      </m:e>
                    </m:d>
                    <m:r>
                      <a:rPr lang="en-US" sz="2000" i="1">
                        <a:latin typeface="Cambria Math"/>
                      </a:rPr>
                      <m:t>≜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⋯</m:t>
                              </m:r>
                            </m:e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⋱</m:t>
                              </m:r>
                            </m:e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⋯</m:t>
                              </m:r>
                            </m:e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mr>
                        </m:m>
                      </m:e>
                    </m:d>
                  </m:oMath>
                </a14:m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000" b="1" i="1">
                        <a:latin typeface="Cambria Math"/>
                      </a:rPr>
                      <m:t>𝐁</m:t>
                    </m:r>
                    <m:r>
                      <a:rPr lang="en-US" sz="2000" i="1">
                        <a:latin typeface="Cambria Math"/>
                      </a:rPr>
                      <m:t>≜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22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𝑛</m:t>
                                  </m:r>
                                  <m:r>
                                    <a:rPr lang="en-US" sz="2000" i="1"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  <m:r>
                          <a:rPr lang="en-US" sz="2000" i="1">
                            <a:latin typeface="Cambria Math"/>
                          </a:rPr>
                          <m:t> </m:t>
                        </m:r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23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𝑛</m:t>
                                  </m:r>
                                  <m:r>
                                    <a:rPr lang="en-US" sz="2000" i="1">
                                      <a:latin typeface="Cambria Math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mr>
                        </m:m>
                        <m:r>
                          <a:rPr lang="en-US" sz="2000" i="1">
                            <a:latin typeface="Cambria Math"/>
                          </a:rPr>
                          <m:t>  ⋯   </m:t>
                        </m:r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2</m:t>
                                  </m:r>
                                  <m:r>
                                    <a:rPr lang="en-US" sz="2000" i="1">
                                      <a:latin typeface="Cambria Math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𝑛𝑛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,</a:t>
                </a:r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 </a:t>
                </a:r>
              </a:p>
              <a:p>
                <a:pPr marL="342900" indent="-342900">
                  <a:buFont typeface="Wingdings" pitchFamily="2" charset="2"/>
                  <a:buChar char="Ø"/>
                </a:pPr>
                <a:endParaRPr lang="en-US" sz="2000" dirty="0">
                  <a:latin typeface="Times New Roman" pitchFamily="18" charset="0"/>
                  <a:cs typeface="Times New Roman" pitchFamily="18" charset="0"/>
                </a:endParaRPr>
              </a:p>
              <a:p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where </a:t>
                </a:r>
                <a:r>
                  <a:rPr lang="en-US" sz="2000" b="1" dirty="0" smtClean="0">
                    <a:latin typeface="Times New Roman" pitchFamily="18" charset="0"/>
                    <a:cs typeface="Times New Roman" pitchFamily="18" charset="0"/>
                  </a:rPr>
                  <a:t>B</a:t>
                </a:r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 may </a:t>
                </a:r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obtained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b="1" i="0">
                            <a:latin typeface="Cambria Math"/>
                          </a:rPr>
                          <m:t>𝐘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𝑏𝑢𝑠</m:t>
                        </m:r>
                      </m:sub>
                    </m:sSub>
                  </m:oMath>
                </a14:m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 by stripping away the first row and </a:t>
                </a:r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column </a:t>
                </a:r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and then taking the imaginary part</a:t>
                </a:r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.</a:t>
                </a:r>
              </a:p>
              <a:p>
                <a:endParaRPr lang="en-US" sz="2000" dirty="0">
                  <a:latin typeface="Times New Roman" pitchFamily="18" charset="0"/>
                  <a:cs typeface="Times New Roman" pitchFamily="18" charset="0"/>
                </a:endParaRPr>
              </a:p>
              <a:p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Then,</a:t>
                </a:r>
                <a:endParaRPr lang="en-US" sz="2000" dirty="0">
                  <a:latin typeface="Times New Roman" pitchFamily="18" charset="0"/>
                  <a:cs typeface="Times New Roman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𝜕</m:t>
                                </m:r>
                                <m:r>
                                  <a:rPr lang="en-US" sz="2000" i="1">
                                    <a:latin typeface="Cambria Math"/>
                                  </a:rPr>
                                  <m:t>𝑃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𝜕</m:t>
                                </m:r>
                                <m:r>
                                  <a:rPr lang="en-US" sz="2000" i="1">
                                    <a:latin typeface="Cambria Math"/>
                                  </a:rPr>
                                  <m:t>𝜃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000" i="1">
                          <a:latin typeface="Cambria Math"/>
                        </a:rPr>
                        <m:t>=−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000" b="1" i="1">
                              <a:latin typeface="Cambria Math"/>
                            </a:rPr>
                            <m:t>𝐕</m:t>
                          </m:r>
                        </m:e>
                      </m:d>
                      <m:r>
                        <a:rPr lang="en-US" sz="2000" b="1">
                          <a:latin typeface="Cambria Math"/>
                        </a:rPr>
                        <m:t>𝐁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000" b="1" i="1">
                              <a:latin typeface="Cambria Math"/>
                            </a:rPr>
                            <m:t>𝐕</m:t>
                          </m:r>
                        </m:e>
                      </m:d>
                    </m:oMath>
                  </m:oMathPara>
                </a14:m>
                <a:endParaRPr lang="en-US" sz="2000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sz="2000" dirty="0">
                  <a:latin typeface="Times New Roman" pitchFamily="18" charset="0"/>
                  <a:cs typeface="Times New Roman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𝜕</m:t>
                                </m:r>
                                <m:r>
                                  <a:rPr lang="en-US" sz="2000" b="0" i="1" smtClean="0">
                                    <a:latin typeface="Cambria Math"/>
                                  </a:rPr>
                                  <m:t>𝑄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𝜕</m:t>
                                </m:r>
                                <m:r>
                                  <a:rPr lang="en-US" sz="2000" b="0" i="1" smtClean="0">
                                    <a:latin typeface="Cambria Math"/>
                                  </a:rPr>
                                  <m:t>𝑉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000" i="1">
                          <a:latin typeface="Cambria Math"/>
                        </a:rPr>
                        <m:t>=−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000" b="1" i="1">
                              <a:latin typeface="Cambria Math"/>
                            </a:rPr>
                            <m:t>𝐕</m:t>
                          </m:r>
                        </m:e>
                      </m:d>
                      <m:r>
                        <a:rPr lang="en-US" sz="2000" b="1">
                          <a:latin typeface="Cambria Math"/>
                        </a:rPr>
                        <m:t>𝐁</m:t>
                      </m:r>
                    </m:oMath>
                  </m:oMathPara>
                </a14:m>
                <a:endParaRPr lang="en-US" sz="20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" y="1219200"/>
                <a:ext cx="8839200" cy="4122282"/>
              </a:xfrm>
              <a:prstGeom prst="rect">
                <a:avLst/>
              </a:prstGeom>
              <a:blipFill rotWithShape="1">
                <a:blip r:embed="rId2"/>
                <a:stretch>
                  <a:fillRect l="-6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161"/>
          <p:cNvSpPr txBox="1">
            <a:spLocks noChangeArrowheads="1"/>
          </p:cNvSpPr>
          <p:nvPr/>
        </p:nvSpPr>
        <p:spPr>
          <a:xfrm>
            <a:off x="457200" y="0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defRPr>
            </a:lvl1pPr>
          </a:lstStyle>
          <a:p>
            <a:r>
              <a:rPr lang="en-US" dirty="0" smtClean="0"/>
              <a:t>Fast Decoupled Power Flow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963619" y="4705290"/>
            <a:ext cx="1143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(56)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019925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1647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685800"/>
                <a:ext cx="9144000" cy="53556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Wingdings" pitchFamily="2" charset="2"/>
                  <a:buChar char="Ø"/>
                </a:pPr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Substitute into equation (52) to 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get</a:t>
                </a:r>
              </a:p>
              <a:p>
                <a:pPr marL="457200" indent="-457200">
                  <a:buFont typeface="Wingdings" pitchFamily="2" charset="2"/>
                  <a:buChar char="Ø"/>
                </a:pPr>
                <a:endParaRPr lang="en-US" sz="2400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/>
                        </a:rPr>
                        <m:t>−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000" b="1" i="1">
                              <a:latin typeface="Cambria Math"/>
                            </a:rPr>
                            <m:t>𝐕</m:t>
                          </m:r>
                        </m:e>
                      </m:d>
                      <m:r>
                        <a:rPr lang="en-US" sz="2000" b="1">
                          <a:latin typeface="Cambria Math"/>
                        </a:rPr>
                        <m:t>𝐁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000" b="1" i="1">
                              <a:latin typeface="Cambria Math"/>
                            </a:rPr>
                            <m:t>𝐕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/>
                            </a:rPr>
                            <m:t>∆</m:t>
                          </m:r>
                          <m:r>
                            <a:rPr lang="en-US" sz="2000" i="1">
                              <a:latin typeface="Cambria Math"/>
                            </a:rPr>
                            <m:t>𝜃</m:t>
                          </m:r>
                        </m:e>
                      </m:d>
                      <m:r>
                        <a:rPr lang="en-US" sz="2000" i="1">
                          <a:latin typeface="Cambria Math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/>
                            </a:rPr>
                            <m:t>∆</m:t>
                          </m:r>
                          <m:r>
                            <a:rPr lang="en-US" sz="2000" i="1">
                              <a:latin typeface="Cambria Math"/>
                            </a:rPr>
                            <m:t>𝑃</m:t>
                          </m:r>
                        </m:e>
                      </m:d>
                    </m:oMath>
                  </m:oMathPara>
                </a14:m>
                <a:endParaRPr lang="en-US" sz="2000" dirty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sz="2000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/>
                        </a:rPr>
                        <m:t>−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000" b="1" i="1">
                              <a:latin typeface="Cambria Math"/>
                            </a:rPr>
                            <m:t>𝐕</m:t>
                          </m:r>
                        </m:e>
                      </m:d>
                      <m:r>
                        <a:rPr lang="en-US" sz="2000" b="1">
                          <a:latin typeface="Cambria Math"/>
                        </a:rPr>
                        <m:t>𝐁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/>
                            </a:rPr>
                            <m:t>∆</m:t>
                          </m:r>
                          <m:r>
                            <a:rPr lang="en-US" sz="2000" i="1">
                              <a:latin typeface="Cambria Math"/>
                            </a:rPr>
                            <m:t>𝑉</m:t>
                          </m:r>
                        </m:e>
                      </m:d>
                      <m:r>
                        <a:rPr lang="en-US" sz="2000" i="1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/>
                            </a:rPr>
                            <m:t>∆</m:t>
                          </m:r>
                          <m:r>
                            <a:rPr lang="en-US" sz="2000" i="1">
                              <a:latin typeface="Cambria Math"/>
                            </a:rPr>
                            <m:t>𝑄</m:t>
                          </m:r>
                        </m:e>
                      </m:d>
                    </m:oMath>
                  </m:oMathPara>
                </a14:m>
                <a:endParaRPr lang="en-US" sz="2000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sz="2400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 marL="342900" indent="-342900">
                  <a:buFont typeface="Wingdings" pitchFamily="2" charset="2"/>
                  <a:buChar char="Ø"/>
                </a:pP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Because of the assumption that all per unit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 are equal, assume the second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/>
                          </a:rPr>
                          <m:t>𝐕</m:t>
                        </m:r>
                      </m:e>
                    </m:d>
                  </m:oMath>
                </a14:m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 in (57) is the identity matrix. </a:t>
                </a:r>
              </a:p>
              <a:p>
                <a:pPr marL="342900" indent="-342900">
                  <a:buFont typeface="Wingdings" pitchFamily="2" charset="2"/>
                  <a:buChar char="Ø"/>
                </a:pPr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342900" indent="-342900">
                  <a:buFont typeface="Wingdings" pitchFamily="2" charset="2"/>
                  <a:buChar char="Ø"/>
                </a:pP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Thus</a:t>
                </a:r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/>
                        </a:rPr>
                        <m:t>−</m:t>
                      </m:r>
                      <m:r>
                        <a:rPr lang="en-US" sz="2000" b="1" i="1">
                          <a:latin typeface="Cambria Math"/>
                        </a:rPr>
                        <m:t>𝐁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/>
                            </a:rPr>
                            <m:t>∆</m:t>
                          </m:r>
                          <m:r>
                            <a:rPr lang="en-US" sz="2000" i="1">
                              <a:latin typeface="Cambria Math"/>
                            </a:rPr>
                            <m:t>𝜃</m:t>
                          </m:r>
                        </m:e>
                      </m:d>
                      <m:r>
                        <a:rPr lang="en-US" sz="2000" i="1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2000" b="1" i="1">
                                  <a:latin typeface="Cambria Math"/>
                                </a:rPr>
                                <m:t>𝐕</m:t>
                              </m:r>
                            </m:e>
                          </m:d>
                        </m:e>
                        <m:sup>
                          <m:r>
                            <a:rPr lang="en-US" sz="2000" i="1">
                              <a:latin typeface="Cambria Math"/>
                            </a:rPr>
                            <m:t>−1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/>
                            </a:rPr>
                            <m:t>∆</m:t>
                          </m:r>
                          <m:r>
                            <a:rPr lang="en-US" sz="2000" i="1">
                              <a:latin typeface="Cambria Math"/>
                            </a:rPr>
                            <m:t>𝑃</m:t>
                          </m:r>
                        </m:e>
                      </m:d>
                      <m:r>
                        <a:rPr lang="en-US" sz="2000" i="1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/>
                            </a:rPr>
                            <m:t>∆</m:t>
                          </m:r>
                          <m:acc>
                            <m:accPr>
                              <m:chr m:val="̃"/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𝑃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sz="2000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sz="2000" dirty="0">
                  <a:latin typeface="Times New Roman" pitchFamily="18" charset="0"/>
                  <a:cs typeface="Times New Roman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US" sz="2000" i="1">
                        <a:latin typeface="Cambria Math"/>
                      </a:rPr>
                      <m:t>−</m:t>
                    </m:r>
                    <m:r>
                      <a:rPr lang="en-US" sz="2000" b="1" i="1">
                        <a:latin typeface="Cambria Math"/>
                      </a:rPr>
                      <m:t>𝐁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/>
                          </a:rPr>
                          <m:t>∆</m:t>
                        </m:r>
                        <m:r>
                          <a:rPr lang="en-US" sz="2000" i="1">
                            <a:latin typeface="Cambria Math"/>
                          </a:rPr>
                          <m:t>𝑉</m:t>
                        </m:r>
                      </m:e>
                    </m:d>
                    <m:r>
                      <a:rPr lang="en-US" sz="2000" i="1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sz="2000" i="1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2000" b="1" i="1">
                                <a:latin typeface="Cambria Math"/>
                              </a:rPr>
                              <m:t>𝐕</m:t>
                            </m:r>
                          </m:e>
                        </m:d>
                      </m:e>
                      <m:sup>
                        <m:r>
                          <a:rPr lang="en-US" sz="2000" i="1">
                            <a:latin typeface="Cambria Math"/>
                          </a:rPr>
                          <m:t>−1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/>
                          </a:rPr>
                          <m:t>∆</m:t>
                        </m:r>
                        <m:r>
                          <a:rPr lang="en-US" sz="2000" i="1">
                            <a:latin typeface="Cambria Math"/>
                          </a:rPr>
                          <m:t>𝑄</m:t>
                        </m:r>
                      </m:e>
                    </m:d>
                    <m:r>
                      <a:rPr lang="en-US" sz="2000" i="1">
                        <a:latin typeface="Cambria Math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/>
                          </a:rPr>
                          <m:t>∆</m:t>
                        </m:r>
                        <m:acc>
                          <m:accPr>
                            <m:chr m:val="̃"/>
                            <m:ctrlPr>
                              <a:rPr lang="en-US" sz="2000" b="1" i="1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𝑄</m:t>
                            </m:r>
                          </m:e>
                        </m:acc>
                      </m:e>
                    </m:d>
                  </m:oMath>
                </a14:m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 </a:t>
                </a:r>
              </a:p>
              <a:p>
                <a:pPr algn="ctr"/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342900" indent="-342900">
                  <a:buFont typeface="Wingdings" pitchFamily="2" charset="2"/>
                  <a:buChar char="Ø"/>
                </a:pP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Note that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/>
                          </a:rPr>
                          <m:t>∆</m:t>
                        </m:r>
                        <m:acc>
                          <m:accPr>
                            <m:chr m:val="̃"/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𝑃</m:t>
                            </m:r>
                          </m:e>
                        </m:acc>
                      </m:e>
                    </m:d>
                  </m:oMath>
                </a14:m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 and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/>
                          </a:rPr>
                          <m:t>∆</m:t>
                        </m:r>
                        <m:acc>
                          <m:accPr>
                            <m:chr m:val="̃"/>
                            <m:ctrlPr>
                              <a:rPr lang="en-US" sz="2400" b="1" i="1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𝑄</m:t>
                            </m:r>
                          </m:e>
                        </m:acc>
                      </m:e>
                    </m:d>
                  </m:oMath>
                </a14:m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 are just scaled versions of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/>
                          </a:rPr>
                          <m:t>∆</m:t>
                        </m:r>
                        <m:r>
                          <a:rPr lang="en-US" sz="2400" i="1">
                            <a:latin typeface="Cambria Math"/>
                          </a:rPr>
                          <m:t>𝑃</m:t>
                        </m:r>
                      </m:e>
                    </m:d>
                  </m:oMath>
                </a14:m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 and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/>
                          </a:rPr>
                          <m:t>∆</m:t>
                        </m:r>
                        <m:r>
                          <a:rPr lang="en-US" sz="2400" i="1">
                            <a:latin typeface="Cambria Math"/>
                          </a:rPr>
                          <m:t>𝑄</m:t>
                        </m:r>
                      </m:e>
                    </m:d>
                  </m:oMath>
                </a14:m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.</a:t>
                </a:r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685800"/>
                <a:ext cx="9144000" cy="5355697"/>
              </a:xfrm>
              <a:prstGeom prst="rect">
                <a:avLst/>
              </a:prstGeom>
              <a:blipFill rotWithShape="1">
                <a:blip r:embed="rId2"/>
                <a:stretch>
                  <a:fillRect l="-867" t="-911" b="-11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161"/>
          <p:cNvSpPr txBox="1">
            <a:spLocks noChangeArrowheads="1"/>
          </p:cNvSpPr>
          <p:nvPr/>
        </p:nvSpPr>
        <p:spPr>
          <a:xfrm>
            <a:off x="457200" y="0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defRPr>
            </a:lvl1pPr>
          </a:lstStyle>
          <a:p>
            <a:r>
              <a:rPr lang="en-US" dirty="0" smtClean="0"/>
              <a:t>Fast Decoupled Power Flow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382000" y="1718246"/>
            <a:ext cx="76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(57)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382000" y="4876800"/>
            <a:ext cx="76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(58)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2794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569" name="Rectangle 16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Fast Decoupled Power Flow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r>
              <a:rPr lang="en-US" dirty="0" smtClean="0"/>
              <a:t>An important observation is that </a:t>
            </a:r>
            <a:r>
              <a:rPr lang="en-US" b="1" dirty="0" smtClean="0"/>
              <a:t>B</a:t>
            </a:r>
            <a:r>
              <a:rPr lang="en-US" dirty="0" smtClean="0"/>
              <a:t> is a constant matrix, independent of iteration count. Thus, only one matrix inversion of </a:t>
            </a:r>
            <a:r>
              <a:rPr lang="en-US" b="1" dirty="0" smtClean="0"/>
              <a:t>B</a:t>
            </a:r>
            <a:r>
              <a:rPr lang="en-US" dirty="0" smtClean="0"/>
              <a:t> is required. </a:t>
            </a:r>
          </a:p>
          <a:p>
            <a:endParaRPr lang="en-US" dirty="0" smtClean="0"/>
          </a:p>
          <a:p>
            <a:r>
              <a:rPr lang="en-US" dirty="0" smtClean="0"/>
              <a:t>These </a:t>
            </a:r>
            <a:r>
              <a:rPr lang="en-US" dirty="0"/>
              <a:t>equations are known as the </a:t>
            </a:r>
            <a:r>
              <a:rPr lang="en-US" i="1" dirty="0"/>
              <a:t>fast-decoupled</a:t>
            </a:r>
            <a:r>
              <a:rPr lang="en-US" dirty="0"/>
              <a:t> power flow </a:t>
            </a:r>
            <a:r>
              <a:rPr lang="en-US" dirty="0" smtClean="0"/>
              <a:t>equations and this is most commonly used as the power flow solver in commercial packages.</a:t>
            </a:r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9463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1 - Review of balanced power flow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u="sng" dirty="0"/>
              <a:t>Review of balanced power </a:t>
            </a:r>
            <a:r>
              <a:rPr lang="en-US" b="1" u="sng" dirty="0" smtClean="0"/>
              <a:t>flow</a:t>
            </a:r>
          </a:p>
          <a:p>
            <a:pPr lvl="1"/>
            <a:r>
              <a:rPr lang="en-US" sz="2400" dirty="0"/>
              <a:t>Gauss </a:t>
            </a:r>
            <a:r>
              <a:rPr lang="en-US" sz="2400" dirty="0" smtClean="0"/>
              <a:t>Iterative Technique</a:t>
            </a:r>
            <a:endParaRPr lang="en-US" sz="2400" dirty="0"/>
          </a:p>
          <a:p>
            <a:pPr lvl="1"/>
            <a:r>
              <a:rPr lang="en-US" sz="2400" dirty="0"/>
              <a:t>Gauss-Seidel Iterative </a:t>
            </a:r>
            <a:r>
              <a:rPr lang="en-US" sz="2400" dirty="0" smtClean="0"/>
              <a:t>Technique </a:t>
            </a:r>
          </a:p>
          <a:p>
            <a:pPr lvl="1"/>
            <a:r>
              <a:rPr lang="en-US" sz="2400" dirty="0" smtClean="0"/>
              <a:t>Newton </a:t>
            </a:r>
            <a:r>
              <a:rPr lang="en-US" sz="2400" dirty="0"/>
              <a:t>Raphson</a:t>
            </a:r>
          </a:p>
          <a:p>
            <a:pPr lvl="1"/>
            <a:r>
              <a:rPr lang="en-US" sz="2400" dirty="0"/>
              <a:t>Fast Decoupled </a:t>
            </a:r>
          </a:p>
          <a:p>
            <a:pPr lvl="1"/>
            <a:r>
              <a:rPr lang="en-US" sz="2400" b="1" u="sng" dirty="0"/>
              <a:t>DC Power Flow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515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569" name="Rectangle 16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DC Power Flow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95400"/>
                <a:ext cx="8229600" cy="5181600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dirty="0" smtClean="0"/>
                  <a:t>DC powerflow is a non-iterative solution because of various assumptions.</a:t>
                </a:r>
              </a:p>
              <a:p>
                <a:pPr lvl="1"/>
                <a:r>
                  <a:rPr lang="en-US" dirty="0" smtClean="0"/>
                  <a:t>Reactive power flows are ignored.</a:t>
                </a:r>
              </a:p>
              <a:p>
                <a:pPr lvl="1"/>
                <a:r>
                  <a:rPr lang="en-US" dirty="0" smtClean="0"/>
                  <a:t>All node voltages are assumed to be 1 per unit.</a:t>
                </a:r>
              </a:p>
              <a:p>
                <a:pPr lvl="1"/>
                <a:r>
                  <a:rPr lang="en-US" dirty="0" smtClean="0"/>
                  <a:t>The entire problem reduced to a single set of linear equations:</a:t>
                </a:r>
              </a:p>
              <a:p>
                <a:pPr lvl="1"/>
                <a:endParaRPr lang="en-US" dirty="0"/>
              </a:p>
              <a:p>
                <a:pPr marL="1371600" lvl="3" indent="0">
                  <a:buNone/>
                </a:pPr>
                <a:r>
                  <a:rPr lang="en-US" sz="2400" dirty="0" smtClean="0">
                    <a:ea typeface="Cambria Math"/>
                  </a:rPr>
                  <a:t>			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/>
                        <a:ea typeface="Cambria Math"/>
                      </a:rPr>
                      <m:t>𝜃</m:t>
                    </m:r>
                    <m:r>
                      <a:rPr lang="en-US" sz="2400" b="0" i="1" smtClean="0">
                        <a:latin typeface="Cambria Math"/>
                        <a:ea typeface="Cambria Math"/>
                      </a:rPr>
                      <m:t>=</m:t>
                    </m:r>
                    <m:sSup>
                      <m:sSupPr>
                        <m:ctrlPr>
                          <a:rPr lang="en-US" sz="2400" b="0" i="1" smtClean="0">
                            <a:latin typeface="Cambria Math"/>
                            <a:ea typeface="Cambria Math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/>
                            <a:ea typeface="Cambria Math"/>
                          </a:rPr>
                          <m:t>𝐵</m:t>
                        </m:r>
                      </m:e>
                      <m:sup>
                        <m:r>
                          <a:rPr lang="en-US" sz="2400" b="0" i="1" smtClean="0">
                            <a:latin typeface="Cambria Math"/>
                            <a:ea typeface="Cambria Math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2400" dirty="0" smtClean="0"/>
                  <a:t>P</a:t>
                </a:r>
              </a:p>
              <a:p>
                <a:pPr marL="457200"/>
                <a:endParaRPr lang="en-US" dirty="0" smtClean="0"/>
              </a:p>
              <a:p>
                <a:pPr marL="457200"/>
                <a:r>
                  <a:rPr lang="en-US" dirty="0" smtClean="0"/>
                  <a:t>The </a:t>
                </a:r>
                <a:r>
                  <a:rPr lang="en-US" dirty="0"/>
                  <a:t>name DC Power Flow is derived from the fact that the equations are linear and the solution of the equations is real </a:t>
                </a:r>
                <a:r>
                  <a:rPr lang="en-US" dirty="0" smtClean="0"/>
                  <a:t>power.</a:t>
                </a:r>
              </a:p>
              <a:p>
                <a:pPr marL="457200"/>
                <a:endParaRPr lang="en-US" dirty="0" smtClean="0"/>
              </a:p>
              <a:p>
                <a:pPr marL="457200"/>
                <a:r>
                  <a:rPr lang="en-US" dirty="0" smtClean="0"/>
                  <a:t>DC Power Flow is used in Optimal Power Flow (OPF) solvers, Location Marginal Price (LMP) solvers, and Contingency Analysis (CA).</a:t>
                </a:r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endParaRPr lang="en-US" dirty="0" smtClean="0"/>
              </a:p>
              <a:p>
                <a:pPr marL="0" indent="0">
                  <a:buNone/>
                </a:pPr>
                <a:endParaRPr lang="en-US" dirty="0" smtClean="0"/>
              </a:p>
              <a:p>
                <a:endParaRPr lang="en-US" dirty="0" smtClean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95400"/>
                <a:ext cx="8229600" cy="5181600"/>
              </a:xfrm>
              <a:blipFill rotWithShape="1">
                <a:blip r:embed="rId2"/>
                <a:stretch>
                  <a:fillRect l="-741" t="-706" r="-593" b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885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2 - Forward </a:t>
            </a:r>
            <a:r>
              <a:rPr lang="en-US" dirty="0" smtClean="0"/>
              <a:t>Backward </a:t>
            </a:r>
            <a:r>
              <a:rPr lang="en-US" dirty="0"/>
              <a:t>Sweep (FBS) </a:t>
            </a:r>
            <a:r>
              <a:rPr lang="en-US" dirty="0" smtClean="0"/>
              <a:t>Method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At the distribution level the assumption of a three phase balanced system is not longer appropriate.</a:t>
            </a:r>
          </a:p>
          <a:p>
            <a:endParaRPr lang="en-US" dirty="0"/>
          </a:p>
          <a:p>
            <a:r>
              <a:rPr lang="en-US" dirty="0"/>
              <a:t>For distribution feeders which are generally operated in a radial configuration, the FBS method is an effective unbalanced power flow solution method. </a:t>
            </a:r>
          </a:p>
          <a:p>
            <a:endParaRPr lang="en-US" dirty="0"/>
          </a:p>
          <a:p>
            <a:r>
              <a:rPr lang="en-US" dirty="0"/>
              <a:t>The FBS method will not work for a looped or meshed system.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794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 algn="ctr"/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The Network Formulation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In addition to the power injections that occur due to the generators and the loads, power flows into and out of each node on the interconnecting lines.</a:t>
            </a:r>
          </a:p>
          <a:p>
            <a:endParaRPr lang="en-US" dirty="0" smtClean="0"/>
          </a:p>
          <a:p>
            <a:r>
              <a:rPr lang="en-US" dirty="0" smtClean="0"/>
              <a:t>These flows are not injections from the perspective of the transmission system, they are simple flows between nodes.</a:t>
            </a:r>
          </a:p>
          <a:p>
            <a:endParaRPr lang="en-US" dirty="0"/>
          </a:p>
          <a:p>
            <a:r>
              <a:rPr lang="en-US" dirty="0" smtClean="0"/>
              <a:t>Given the voltage and angle at the nodes on either end of a line, the flows can be determined.</a:t>
            </a:r>
          </a:p>
          <a:p>
            <a:endParaRPr lang="en-US" dirty="0"/>
          </a:p>
          <a:p>
            <a:r>
              <a:rPr lang="en-US" dirty="0" smtClean="0"/>
              <a:t>Because of the potentially large number of nodes and links, these equations are formulated with sets of equations.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374F4C-6F3E-484F-A934-9CF2ACF3304B}" type="slidenum">
              <a:rPr lang="en-US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pPr/>
              <a:t>7</a:t>
            </a:fld>
            <a:endParaRPr lang="en-US" dirty="0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7834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Forward Backward </a:t>
            </a:r>
            <a:r>
              <a:rPr lang="en-US" dirty="0"/>
              <a:t>Sweep (FBS) </a:t>
            </a:r>
            <a:r>
              <a:rPr lang="en-US" dirty="0" smtClean="0"/>
              <a:t>Method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9722" y="3048000"/>
            <a:ext cx="8496651" cy="3459163"/>
          </a:xfrm>
        </p:spPr>
        <p:txBody>
          <a:bodyPr>
            <a:normAutofit/>
          </a:bodyPr>
          <a:lstStyle/>
          <a:p>
            <a:r>
              <a:rPr lang="en-US" dirty="0" smtClean="0"/>
              <a:t>The ‘Forward’ sweep computes the voltage at node 5 under no-load condition. </a:t>
            </a:r>
          </a:p>
          <a:p>
            <a:r>
              <a:rPr lang="en-US" dirty="0" smtClean="0"/>
              <a:t>With no load currents, there are no line currents.</a:t>
            </a:r>
          </a:p>
          <a:p>
            <a:r>
              <a:rPr lang="en-US" dirty="0" smtClean="0"/>
              <a:t>Thus the node 5 voltage will equal that of the specified source voltage.</a:t>
            </a:r>
          </a:p>
          <a:p>
            <a:r>
              <a:rPr lang="en-US" dirty="0" smtClean="0"/>
              <a:t>The ‘Backward’ sweep commences by computing the load current at node 5.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723" y="1219200"/>
            <a:ext cx="8496650" cy="1625964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3777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Forward Backward </a:t>
            </a:r>
            <a:r>
              <a:rPr lang="en-US" dirty="0"/>
              <a:t>Sweep (FBS) </a:t>
            </a:r>
            <a:r>
              <a:rPr lang="en-US" dirty="0" smtClean="0"/>
              <a:t>Method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T</a:t>
                </a:r>
                <a:r>
                  <a:rPr lang="en-US" dirty="0" smtClean="0"/>
                  <a:t>he load current at each node is computed by:</a:t>
                </a:r>
              </a:p>
              <a:p>
                <a:endParaRPr lang="en-US" dirty="0" smtClean="0"/>
              </a:p>
              <a:p>
                <a:pPr marL="914400" lvl="2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𝑛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sz="2400" i="1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400" i="1">
                                    <a:latin typeface="Cambria Math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𝑛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𝑛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  <m:sup>
                        <m:r>
                          <a:rPr lang="en-US" sz="2400" i="1">
                            <a:latin typeface="Cambria Math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2400" dirty="0" smtClean="0"/>
                  <a:t>	</a:t>
                </a:r>
                <a:r>
                  <a:rPr lang="en-US" dirty="0" smtClean="0"/>
                  <a:t>	</a:t>
                </a:r>
                <a:r>
                  <a:rPr lang="en-US" sz="2400" dirty="0" smtClean="0"/>
                  <a:t>(59)</a:t>
                </a:r>
              </a:p>
              <a:p>
                <a:pPr marL="914400" lvl="2" indent="0" algn="ctr">
                  <a:buNone/>
                </a:pPr>
                <a:endParaRPr lang="en-US" sz="2400" dirty="0" smtClean="0"/>
              </a:p>
              <a:p>
                <a:r>
                  <a:rPr lang="en-US" dirty="0"/>
                  <a:t>The backward sweep will determine a computed source voltage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 smtClean="0"/>
                  <a:t>. </a:t>
                </a:r>
              </a:p>
              <a:p>
                <a:endParaRPr lang="en-US" dirty="0"/>
              </a:p>
              <a:p>
                <a:r>
                  <a:rPr lang="en-US" dirty="0" smtClean="0"/>
                  <a:t>However, the first iteration will produce a voltage that is not equal to the specified source voltage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dirty="0"/>
                  <a:t>. </a:t>
                </a:r>
                <a:endParaRPr lang="en-US" dirty="0" smtClean="0"/>
              </a:p>
              <a:p>
                <a:endParaRPr lang="en-US" dirty="0"/>
              </a:p>
              <a:p>
                <a:r>
                  <a:rPr lang="en-US" dirty="0" smtClean="0"/>
                  <a:t>Because the system is non-linear, the solution must be found by again doing an iteration of the ‘Forward’ sweep. 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741" t="-14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6987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Forward Backward </a:t>
            </a:r>
            <a:r>
              <a:rPr lang="en-US" dirty="0"/>
              <a:t>Sweep (FBS) </a:t>
            </a:r>
            <a:r>
              <a:rPr lang="en-US" dirty="0" smtClean="0"/>
              <a:t>Method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 smtClean="0"/>
                  <a:t>The ‘Forward’ sweep is conducted with the specified source voltage and the line currents from the previous backward sweep.</a:t>
                </a:r>
              </a:p>
              <a:p>
                <a:endParaRPr lang="en-US" dirty="0" smtClean="0"/>
              </a:p>
              <a:p>
                <a:r>
                  <a:rPr lang="en-US" dirty="0" smtClean="0"/>
                  <a:t>Using KVL for the line between node 1 and node 2 gives:</a:t>
                </a:r>
              </a:p>
              <a:p>
                <a:endParaRPr lang="en-US" dirty="0" smtClean="0"/>
              </a:p>
              <a:p>
                <a:pPr marL="0" lvl="2" indent="0">
                  <a:buNone/>
                </a:pPr>
                <a:r>
                  <a:rPr lang="en-US" b="1" dirty="0" smtClean="0">
                    <a:solidFill>
                      <a:srgbClr val="FF0000"/>
                    </a:solidFill>
                  </a:rPr>
                  <a:t>	                  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𝑠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−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𝑍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12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∙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12</m:t>
                        </m:r>
                      </m:sub>
                    </m:sSub>
                  </m:oMath>
                </a14:m>
                <a:r>
                  <a:rPr lang="en-US" sz="2400" b="1" dirty="0" smtClean="0">
                    <a:solidFill>
                      <a:srgbClr val="FF0000"/>
                    </a:solidFill>
                  </a:rPr>
                  <a:t>			  </a:t>
                </a:r>
                <a:r>
                  <a:rPr lang="en-US" sz="2400" dirty="0" smtClean="0"/>
                  <a:t>(60)</a:t>
                </a:r>
              </a:p>
              <a:p>
                <a:pPr marL="0" lvl="2" indent="0" algn="ctr">
                  <a:buNone/>
                </a:pPr>
                <a:endParaRPr lang="en-US" sz="2400" dirty="0"/>
              </a:p>
              <a:p>
                <a:pPr marL="342900" lvl="2" indent="-342900"/>
                <a:r>
                  <a:rPr lang="en-US" sz="2400" dirty="0"/>
                  <a:t>This procedure is </a:t>
                </a:r>
                <a:r>
                  <a:rPr lang="en-US" sz="2400" dirty="0" smtClean="0"/>
                  <a:t>repeated for each line segment until a “new” voltage is determined at node 5. </a:t>
                </a:r>
              </a:p>
              <a:p>
                <a:pPr marL="342900" lvl="2" indent="-342900"/>
                <a:endParaRPr lang="en-US" sz="2400" dirty="0"/>
              </a:p>
              <a:p>
                <a:pPr marL="342900" lvl="2" indent="-342900"/>
                <a:r>
                  <a:rPr lang="en-US" sz="2400" dirty="0"/>
                  <a:t>Using the new voltage a backward sweep is started that will lead to a new source current.</a:t>
                </a:r>
              </a:p>
              <a:p>
                <a:endParaRPr lang="en-US" dirty="0" smtClean="0"/>
              </a:p>
              <a:p>
                <a:endParaRPr lang="en-US" dirty="0" smtClean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741" t="-1482" r="-1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6987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FBS Example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1966" y="2590800"/>
            <a:ext cx="3165834" cy="19812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304800" y="1750350"/>
                <a:ext cx="540666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The figure to the right shows </a:t>
                </a:r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a single-phase </a:t>
                </a:r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lateral with line impedance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/>
                      </a:rPr>
                      <m:t>𝑧</m:t>
                    </m:r>
                    <m:r>
                      <a:rPr lang="en-US" sz="2000" i="1">
                        <a:latin typeface="Cambria Math"/>
                      </a:rPr>
                      <m:t>=0.3+</m:t>
                    </m:r>
                    <m:r>
                      <a:rPr lang="en-US" sz="2000" i="1">
                        <a:latin typeface="Cambria Math"/>
                      </a:rPr>
                      <m:t>𝑗</m:t>
                    </m:r>
                    <m:r>
                      <a:rPr lang="en-US" sz="2000" i="1">
                        <a:latin typeface="Cambria Math"/>
                      </a:rPr>
                      <m:t>0.6</m:t>
                    </m:r>
                  </m:oMath>
                </a14:m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Ω/mile.</a:t>
                </a: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" y="1750350"/>
                <a:ext cx="5406665" cy="707886"/>
              </a:xfrm>
              <a:prstGeom prst="rect">
                <a:avLst/>
              </a:prstGeom>
              <a:blipFill rotWithShape="1">
                <a:blip r:embed="rId3"/>
                <a:stretch>
                  <a:fillRect l="-1127" t="-4310" r="-676" b="-146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353788" y="3202261"/>
                <a:ext cx="6275612" cy="79367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The impedance of Segment 1-2 </a:t>
                </a:r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is:</a:t>
                </a:r>
                <a:endParaRPr lang="en-US" sz="2000" dirty="0">
                  <a:latin typeface="Times New Roman" pitchFamily="18" charset="0"/>
                  <a:cs typeface="Times New Roman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12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</m:t>
                    </m:r>
                    <m:d>
                      <m:dPr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0.3+</m:t>
                        </m:r>
                        <m:r>
                          <a:rPr lang="en-US" i="1">
                            <a:latin typeface="Cambria Math"/>
                          </a:rPr>
                          <m:t>𝑗</m:t>
                        </m:r>
                        <m:r>
                          <a:rPr lang="en-US" i="1">
                            <a:latin typeface="Cambria Math"/>
                          </a:rPr>
                          <m:t>0.6</m:t>
                        </m:r>
                      </m:e>
                    </m:d>
                    <m:r>
                      <a:rPr lang="en-US" i="1">
                        <a:latin typeface="Cambria Math"/>
                      </a:rPr>
                      <m:t>∙</m:t>
                    </m:r>
                    <m:f>
                      <m:fPr>
                        <m:ctrlPr>
                          <a:rPr lang="en-US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i="1">
                            <a:latin typeface="Cambria Math"/>
                          </a:rPr>
                          <m:t>3000</m:t>
                        </m:r>
                      </m:num>
                      <m:den>
                        <m:r>
                          <a:rPr lang="en-US" i="1">
                            <a:latin typeface="Cambria Math"/>
                          </a:rPr>
                          <m:t>5280</m:t>
                        </m:r>
                      </m:den>
                    </m:f>
                    <m:r>
                      <a:rPr lang="en-US" i="1">
                        <a:latin typeface="Cambria Math"/>
                      </a:rPr>
                      <m:t>=0.1705+</m:t>
                    </m:r>
                    <m:r>
                      <a:rPr lang="en-US" i="1">
                        <a:latin typeface="Cambria Math"/>
                      </a:rPr>
                      <m:t>𝑗</m:t>
                    </m:r>
                    <m:r>
                      <a:rPr lang="en-US" i="1">
                        <a:latin typeface="Cambria Math"/>
                      </a:rPr>
                      <m:t>0.3409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smtClean="0"/>
                  <a:t>Ω</a:t>
                </a:r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788" y="3202261"/>
                <a:ext cx="6275612" cy="793679"/>
              </a:xfrm>
              <a:prstGeom prst="rect">
                <a:avLst/>
              </a:prstGeom>
              <a:blipFill rotWithShape="1">
                <a:blip r:embed="rId4"/>
                <a:stretch>
                  <a:fillRect l="-971" t="-3817" b="-38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487984" y="4493550"/>
                <a:ext cx="8656016" cy="11452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The impedance of Segment 2-3 is:    </a:t>
                </a:r>
              </a:p>
              <a:p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23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</m:t>
                    </m:r>
                    <m:d>
                      <m:dPr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0.3+</m:t>
                        </m:r>
                        <m:r>
                          <a:rPr lang="en-US" i="1">
                            <a:latin typeface="Cambria Math"/>
                          </a:rPr>
                          <m:t>𝑗</m:t>
                        </m:r>
                        <m:r>
                          <a:rPr lang="en-US" i="1">
                            <a:latin typeface="Cambria Math"/>
                          </a:rPr>
                          <m:t>0.6</m:t>
                        </m:r>
                      </m:e>
                    </m:d>
                    <m:r>
                      <a:rPr lang="en-US" i="1">
                        <a:latin typeface="Cambria Math"/>
                      </a:rPr>
                      <m:t>∙</m:t>
                    </m:r>
                    <m:f>
                      <m:fPr>
                        <m:ctrlPr>
                          <a:rPr lang="en-US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i="1">
                            <a:latin typeface="Cambria Math"/>
                          </a:rPr>
                          <m:t>4000</m:t>
                        </m:r>
                      </m:num>
                      <m:den>
                        <m:r>
                          <a:rPr lang="en-US" i="1">
                            <a:latin typeface="Cambria Math"/>
                          </a:rPr>
                          <m:t>5280</m:t>
                        </m:r>
                      </m:den>
                    </m:f>
                    <m:r>
                      <a:rPr lang="en-US" i="1">
                        <a:latin typeface="Cambria Math"/>
                      </a:rPr>
                      <m:t>=0.2273+</m:t>
                    </m:r>
                    <m:r>
                      <a:rPr lang="en-US" i="1">
                        <a:latin typeface="Cambria Math"/>
                      </a:rPr>
                      <m:t>𝑗</m:t>
                    </m:r>
                    <m:r>
                      <a:rPr lang="en-US" i="1">
                        <a:latin typeface="Cambria Math"/>
                      </a:rPr>
                      <m:t>0.4545</m:t>
                    </m:r>
                  </m:oMath>
                </a14:m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Ω</a:t>
                </a:r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sz="20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984" y="4493550"/>
                <a:ext cx="8656016" cy="1145250"/>
              </a:xfrm>
              <a:prstGeom prst="rect">
                <a:avLst/>
              </a:prstGeom>
              <a:blipFill rotWithShape="1">
                <a:blip r:embed="rId5"/>
                <a:stretch>
                  <a:fillRect l="-704" t="-2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233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FBS Example Cont.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 smtClean="0"/>
                  <a:t>The loads are: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=1500+</m:t>
                    </m:r>
                    <m:r>
                      <a:rPr lang="en-US" i="1">
                        <a:latin typeface="Cambria Math"/>
                      </a:rPr>
                      <m:t>𝑗</m:t>
                    </m:r>
                    <m:r>
                      <a:rPr lang="en-US" i="1">
                        <a:latin typeface="Cambria Math"/>
                      </a:rPr>
                      <m:t>750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:r>
                  <a:rPr lang="en-US" dirty="0" smtClean="0"/>
                  <a:t>					(</a:t>
                </a:r>
                <a:r>
                  <a:rPr lang="en-US" dirty="0"/>
                  <a:t>kW + j </a:t>
                </a:r>
                <a:r>
                  <a:rPr lang="en-US" dirty="0" err="1"/>
                  <a:t>kVAr</a:t>
                </a:r>
                <a:r>
                  <a:rPr lang="en-US" dirty="0"/>
                  <a:t>)</a:t>
                </a:r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:r>
                  <a:rPr lang="en-US" dirty="0" smtClean="0"/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3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=900+</m:t>
                    </m:r>
                    <m:r>
                      <a:rPr lang="en-US" i="1">
                        <a:latin typeface="Cambria Math"/>
                      </a:rPr>
                      <m:t>𝑗</m:t>
                    </m:r>
                    <m:r>
                      <a:rPr lang="en-US" i="1">
                        <a:latin typeface="Cambria Math"/>
                      </a:rPr>
                      <m:t>500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 smtClean="0"/>
                  <a:t>The source voltage at node 1 is 7,200 volts. </a:t>
                </a:r>
              </a:p>
              <a:p>
                <a:pPr marL="0" indent="0">
                  <a:buNone/>
                </a:pPr>
                <a:r>
                  <a:rPr lang="en-US" dirty="0" smtClean="0"/>
                  <a:t>The first forward sweep computes node 3 voltage as:</a:t>
                </a:r>
              </a:p>
              <a:p>
                <a:pPr marL="0" indent="0">
                  <a:buNone/>
                </a:pPr>
                <a:r>
                  <a:rPr lang="en-US" dirty="0" smtClean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𝑠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12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∙0=7200∠0</m:t>
                    </m:r>
                  </m:oMath>
                </a14:m>
                <a:endParaRPr lang="en-US" i="1" dirty="0" smtClean="0"/>
              </a:p>
              <a:p>
                <a:pPr marL="0" indent="0">
                  <a:buNone/>
                </a:pPr>
                <a:r>
                  <a:rPr lang="en-US" dirty="0" smtClean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3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23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∙0=7200∠0</m:t>
                    </m:r>
                  </m:oMath>
                </a14:m>
                <a:endParaRPr lang="en-US" dirty="0" smtClean="0"/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:r>
                  <a:rPr lang="en-US" dirty="0" smtClean="0"/>
                  <a:t>The backward sweeps starts by computing load current at node 3: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3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fPr>
                              <m:num>
                                <m:d>
                                  <m:d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900+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𝑗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500</m:t>
                                    </m:r>
                                  </m:e>
                                </m:d>
                                <m:r>
                                  <a:rPr lang="en-US" i="1">
                                    <a:latin typeface="Cambria Math"/>
                                  </a:rPr>
                                  <m:t>∙1000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/>
                                  </a:rPr>
                                  <m:t>7200∠0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i="1">
                            <a:latin typeface="Cambria Math"/>
                          </a:rPr>
                          <m:t>∗</m:t>
                        </m:r>
                      </m:sup>
                    </m:sSup>
                    <m:r>
                      <a:rPr lang="en-US" i="1">
                        <a:latin typeface="Cambria Math"/>
                      </a:rPr>
                      <m:t>=143.0∠−29.0 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smtClean="0"/>
                  <a:t>A</a:t>
                </a:r>
                <a:endParaRPr lang="en-US" dirty="0"/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111" t="-1887" r="-3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6822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FBS Example Cont.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r>
                  <a:rPr lang="en-US" dirty="0" smtClean="0"/>
                  <a:t>The current flowing in Section 2-3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23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3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143.0∠−29.0 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smtClean="0"/>
                  <a:t>A.</a:t>
                </a:r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:r>
                  <a:rPr lang="en-US" dirty="0" smtClean="0"/>
                  <a:t>Then the voltage at node 2 is computed:</a:t>
                </a:r>
              </a:p>
              <a:p>
                <a:pPr marL="0" indent="0">
                  <a:buNone/>
                </a:pPr>
                <a:r>
                  <a:rPr lang="en-US" dirty="0" smtClean="0"/>
                  <a:t>  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/>
                      </a:rPr>
                      <m:t>     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3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23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∙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23</m:t>
                        </m:r>
                      </m:sub>
                    </m:sSub>
                  </m:oMath>
                </a14:m>
                <a:endParaRPr lang="en-US" i="1" dirty="0" smtClean="0"/>
              </a:p>
              <a:p>
                <a:pPr marL="0" indent="0">
                  <a:buNone/>
                </a:pPr>
                <a:r>
                  <a:rPr lang="en-US" dirty="0" smtClean="0"/>
                  <a:t>	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=7200∠0+</m:t>
                    </m:r>
                    <m:d>
                      <m:dPr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0.2273+</m:t>
                        </m:r>
                        <m:r>
                          <a:rPr lang="en-US" i="1">
                            <a:latin typeface="Cambria Math"/>
                          </a:rPr>
                          <m:t>𝑗</m:t>
                        </m:r>
                        <m:r>
                          <a:rPr lang="en-US" i="1">
                            <a:latin typeface="Cambria Math"/>
                          </a:rPr>
                          <m:t>0.4545</m:t>
                        </m:r>
                      </m:e>
                    </m:d>
                    <m:r>
                      <a:rPr lang="en-US" i="1">
                        <a:latin typeface="Cambria Math"/>
                      </a:rPr>
                      <m:t>∙143.0∠−29.1</m:t>
                    </m:r>
                  </m:oMath>
                </a14:m>
                <a:endParaRPr lang="en-US" i="1" dirty="0" smtClean="0"/>
              </a:p>
              <a:p>
                <a:pPr marL="0" indent="0">
                  <a:buNone/>
                </a:pPr>
                <a:r>
                  <a:rPr lang="en-US" dirty="0" smtClean="0"/>
                  <a:t>	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=7260.1∠0.32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smtClean="0"/>
                  <a:t>V</a:t>
                </a:r>
              </a:p>
              <a:p>
                <a:pPr marL="0" indent="0">
                  <a:buNone/>
                </a:pPr>
                <a:r>
                  <a:rPr lang="en-US" dirty="0" smtClean="0"/>
                  <a:t>The load current at node 2 is: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fPr>
                              <m:num>
                                <m:d>
                                  <m:d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1500+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𝑗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750</m:t>
                                    </m:r>
                                  </m:e>
                                </m:d>
                                <m:r>
                                  <a:rPr lang="en-US" i="1">
                                    <a:latin typeface="Cambria Math"/>
                                  </a:rPr>
                                  <m:t>∙1000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/>
                                  </a:rPr>
                                  <m:t>7260.1∠0.32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i="1">
                            <a:latin typeface="Cambria Math"/>
                          </a:rPr>
                          <m:t>∗</m:t>
                        </m:r>
                      </m:sup>
                    </m:sSup>
                    <m:r>
                      <a:rPr lang="en-US" i="1">
                        <a:latin typeface="Cambria Math"/>
                      </a:rPr>
                      <m:t>=231.0∠−26.3 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smtClean="0"/>
                  <a:t>A</a:t>
                </a:r>
              </a:p>
              <a:p>
                <a:pPr marL="0" indent="0">
                  <a:buNone/>
                </a:pPr>
                <a:r>
                  <a:rPr lang="en-US" dirty="0" smtClean="0"/>
                  <a:t>The current in segment 1-2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12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23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=373.9∠−27.3</m:t>
                    </m:r>
                  </m:oMath>
                </a14:m>
                <a:r>
                  <a:rPr lang="en-US" dirty="0"/>
                  <a:t>  </a:t>
                </a:r>
                <a:r>
                  <a:rPr lang="en-US" dirty="0" smtClean="0"/>
                  <a:t>A</a:t>
                </a:r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:r>
                  <a:rPr lang="en-US" dirty="0" smtClean="0"/>
                  <a:t>The voltage at source node 1 is computed: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12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∙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12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=7376.2∠0.97</m:t>
                    </m:r>
                  </m:oMath>
                </a14:m>
                <a:r>
                  <a:rPr lang="en-US" dirty="0"/>
                  <a:t>  V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889" t="-22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76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FBS Example Cont.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 smtClean="0"/>
                  <a:t>Now compare the magnitude of computed node 1 voltage to the magnitude of specified source voltage.</a:t>
                </a:r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𝐸𝑟𝑟𝑜𝑟</m:t>
                    </m:r>
                    <m:r>
                      <a:rPr lang="en-US" i="1">
                        <a:latin typeface="Cambria Math"/>
                      </a:rPr>
                      <m:t>= 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</a:rPr>
                                  <m:t>𝑠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latin typeface="Cambria Math"/>
                          </a:rPr>
                          <m:t>−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i="1">
                        <a:latin typeface="Cambria Math"/>
                      </a:rPr>
                      <m:t>=176.2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smtClean="0"/>
                  <a:t>V</a:t>
                </a:r>
              </a:p>
              <a:p>
                <a:pPr marL="0" indent="0" algn="ctr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:r>
                  <a:rPr lang="en-US" dirty="0" smtClean="0"/>
                  <a:t>If error is less than specified tolerance, solution is achieved. </a:t>
                </a:r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:r>
                  <a:rPr lang="en-US" dirty="0" smtClean="0"/>
                  <a:t>Typical error tolerance is .0001 per-unit, thus for 7200 V is 7.2 V. </a:t>
                </a:r>
              </a:p>
              <a:p>
                <a:pPr marL="0" indent="0">
                  <a:buNone/>
                </a:pPr>
                <a:r>
                  <a:rPr lang="en-US" dirty="0" smtClean="0"/>
                  <a:t>Because 176.2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/>
                        <a:ea typeface="Cambria Math"/>
                      </a:rPr>
                      <m:t>&gt;</m:t>
                    </m:r>
                  </m:oMath>
                </a14:m>
                <a:r>
                  <a:rPr lang="en-US" dirty="0" smtClean="0"/>
                  <a:t> 7.2, forward sweep begins by setting voltage at node 1 to specified source voltage: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𝑠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=7200∠0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smtClean="0"/>
                  <a:t>V.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111" t="-1078" r="-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0388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457200" y="228600"/>
            <a:ext cx="8229600" cy="9144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defRPr>
            </a:lvl1pPr>
          </a:lstStyle>
          <a:p>
            <a:r>
              <a:rPr lang="en-US" dirty="0"/>
              <a:t>FBS Example Cont.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381000" y="1073289"/>
                <a:ext cx="8763000" cy="526297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Now compute voltage at node 2 using value of node 1 voltage and computed line current from previous backward sweep. </a:t>
                </a:r>
              </a:p>
              <a:p>
                <a:r>
                  <a:rPr lang="en-US" sz="2400" dirty="0" smtClean="0"/>
                  <a:t>	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−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𝑍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12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∙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12</m:t>
                        </m:r>
                      </m:sub>
                    </m:sSub>
                  </m:oMath>
                </a14:m>
                <a:endParaRPr lang="en-US" sz="2400" i="1" dirty="0" smtClean="0"/>
              </a:p>
              <a:p>
                <a:r>
                  <a:rPr lang="en-US" sz="2400" dirty="0" smtClean="0"/>
                  <a:t>		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=7200∠0−</m:t>
                    </m:r>
                    <m:d>
                      <m:dPr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/>
                          </a:rPr>
                          <m:t>0.1705+</m:t>
                        </m:r>
                        <m:r>
                          <a:rPr lang="en-US" sz="2400" i="1">
                            <a:latin typeface="Cambria Math"/>
                          </a:rPr>
                          <m:t>𝑗</m:t>
                        </m:r>
                        <m:r>
                          <a:rPr lang="en-US" sz="2400" i="1">
                            <a:latin typeface="Cambria Math"/>
                          </a:rPr>
                          <m:t>0.3409</m:t>
                        </m:r>
                      </m:e>
                    </m:d>
                    <m:r>
                      <a:rPr lang="en-US" sz="2400" i="1">
                        <a:latin typeface="Cambria Math"/>
                      </a:rPr>
                      <m:t>∙373.9∠−27.2</m:t>
                    </m:r>
                  </m:oMath>
                </a14:m>
                <a:endParaRPr lang="en-US" sz="2400" i="1" dirty="0" smtClean="0"/>
              </a:p>
              <a:p>
                <a:r>
                  <a:rPr lang="en-US" sz="2400" dirty="0" smtClean="0"/>
                  <a:t>		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=7085.4∠−0.68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 smtClean="0"/>
                  <a:t>V</a:t>
                </a:r>
              </a:p>
              <a:p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  <a:p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Continue the Forward sweep by computing the next downstream voltage. Currents computed in previous backward sweep are used in forward sweep. 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3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−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𝑍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23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∙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23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=7026.0∠−1.02</m:t>
                    </m:r>
                  </m:oMath>
                </a14:m>
                <a:r>
                  <a:rPr lang="en-US" sz="2400" dirty="0"/>
                  <a:t> V</a:t>
                </a:r>
                <a:r>
                  <a:rPr lang="en-US" sz="2400" b="1" dirty="0"/>
                  <a:t>	</a:t>
                </a:r>
                <a:endParaRPr lang="en-US" sz="2400" b="1" dirty="0" smtClean="0"/>
              </a:p>
              <a:p>
                <a:endParaRPr lang="en-US" sz="2400" b="1" dirty="0"/>
              </a:p>
              <a:p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Now repeat backward sweep starting with newly computed voltage at node 3. </a:t>
                </a:r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1073289"/>
                <a:ext cx="8763000" cy="5262979"/>
              </a:xfrm>
              <a:prstGeom prst="rect">
                <a:avLst/>
              </a:prstGeom>
              <a:blipFill rotWithShape="1">
                <a:blip r:embed="rId2"/>
                <a:stretch>
                  <a:fillRect l="-1113" t="-927" r="-8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0232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Forward Backward </a:t>
            </a:r>
            <a:r>
              <a:rPr lang="en-US" dirty="0"/>
              <a:t>Sweep (FBS) </a:t>
            </a:r>
            <a:r>
              <a:rPr lang="en-US" dirty="0" smtClean="0"/>
              <a:t>Method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2" indent="-457200"/>
            <a:r>
              <a:rPr lang="en-US" sz="2400" dirty="0" smtClean="0"/>
              <a:t>An unbalanced feeder example </a:t>
            </a:r>
          </a:p>
          <a:p>
            <a:pPr marL="800100" lvl="3" indent="-342900">
              <a:buFont typeface="Wingdings" pitchFamily="2" charset="2"/>
              <a:buChar char="§"/>
            </a:pPr>
            <a:endParaRPr lang="en-US" sz="2400" dirty="0"/>
          </a:p>
          <a:p>
            <a:pPr marL="800100" lvl="3" indent="-342900">
              <a:buFont typeface="Wingdings" pitchFamily="2" charset="2"/>
              <a:buChar char="§"/>
            </a:pPr>
            <a:endParaRPr lang="en-US" sz="2200" dirty="0" smtClean="0"/>
          </a:p>
          <a:p>
            <a:pPr marL="457200" lvl="3" indent="0">
              <a:buNone/>
            </a:pPr>
            <a:endParaRPr lang="en-US" sz="2200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78</a:t>
            </a:fld>
            <a:endParaRPr lang="en-US" dirty="0"/>
          </a:p>
        </p:txBody>
      </p:sp>
      <p:grpSp>
        <p:nvGrpSpPr>
          <p:cNvPr id="6" name="Group 5"/>
          <p:cNvGrpSpPr>
            <a:grpSpLocks/>
          </p:cNvGrpSpPr>
          <p:nvPr/>
        </p:nvGrpSpPr>
        <p:grpSpPr bwMode="auto">
          <a:xfrm>
            <a:off x="1524000" y="2201093"/>
            <a:ext cx="6248400" cy="4343400"/>
            <a:chOff x="0" y="0"/>
            <a:chExt cx="8497603" cy="7084184"/>
          </a:xfrm>
        </p:grpSpPr>
        <p:pic>
          <p:nvPicPr>
            <p:cNvPr id="7" name="Picture 6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8497603" cy="70841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8" name="Straight Connector 7"/>
            <p:cNvCxnSpPr/>
            <p:nvPr/>
          </p:nvCxnSpPr>
          <p:spPr>
            <a:xfrm rot="5400000">
              <a:off x="8036697" y="4791121"/>
              <a:ext cx="20022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rot="10800000">
              <a:off x="7946920" y="4910303"/>
              <a:ext cx="35129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rot="10800000">
              <a:off x="7956415" y="4967510"/>
              <a:ext cx="34180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rot="5400000">
              <a:off x="8036697" y="5067623"/>
              <a:ext cx="20022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82902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Forward Backward </a:t>
            </a:r>
            <a:r>
              <a:rPr lang="en-US" dirty="0"/>
              <a:t>Sweep (FBS) </a:t>
            </a:r>
            <a:r>
              <a:rPr lang="en-US" dirty="0" smtClean="0"/>
              <a:t>Method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800100" lvl="3" indent="-342900">
              <a:buFont typeface="Wingdings" pitchFamily="2" charset="2"/>
              <a:buChar char="§"/>
            </a:pPr>
            <a:endParaRPr lang="en-US" sz="2400" dirty="0"/>
          </a:p>
          <a:p>
            <a:pPr marL="800100" lvl="3" indent="-342900">
              <a:buFont typeface="Wingdings" pitchFamily="2" charset="2"/>
              <a:buChar char="§"/>
            </a:pPr>
            <a:endParaRPr lang="en-US" sz="2200" dirty="0" smtClean="0"/>
          </a:p>
          <a:p>
            <a:pPr marL="457200" lvl="3" indent="0">
              <a:buNone/>
            </a:pPr>
            <a:endParaRPr lang="en-US" sz="2200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79</a:t>
            </a:fld>
            <a:endParaRPr lang="en-US" dirty="0"/>
          </a:p>
        </p:txBody>
      </p:sp>
      <p:sp>
        <p:nvSpPr>
          <p:cNvPr id="12" name="Content Placeholder 7"/>
          <p:cNvSpPr txBox="1">
            <a:spLocks/>
          </p:cNvSpPr>
          <p:nvPr/>
        </p:nvSpPr>
        <p:spPr>
          <a:xfrm>
            <a:off x="457200" y="1600201"/>
            <a:ext cx="8229600" cy="17525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18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Starting with an assumed or known voltage calculate the current consumed by each load in the system.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38200" y="2649576"/>
            <a:ext cx="7924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Node 634 load: Phase a: 160 kW 110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kVar</a:t>
            </a:r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                         Phase b: 120 kW 90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kVar</a:t>
            </a:r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                         Phase c: 120 kW 90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kVar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38200" y="3888373"/>
            <a:ext cx="7924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Assume: Phase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sz="2400" baseline="-25000" dirty="0" err="1" smtClean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: 2401+0j</a:t>
            </a:r>
          </a:p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              Phase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sz="2400" baseline="-25000" dirty="0" err="1" smtClean="0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: -1200-2080j</a:t>
            </a:r>
          </a:p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              Phase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sz="2400" baseline="-25000" dirty="0" err="1" smtClean="0"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: -1200+2080j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14400" y="5172888"/>
            <a:ext cx="6705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Yields: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2400" baseline="-25000" dirty="0" err="1" smtClean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= 66.6-45.8j</a:t>
            </a:r>
          </a:p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          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2400" baseline="-25000" dirty="0" err="1" smtClean="0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= -57.4-24.6j</a:t>
            </a:r>
          </a:p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          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2400" baseline="-25000" dirty="0" err="1" smtClean="0"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= 7.5+62.0j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334000" y="4019724"/>
            <a:ext cx="2438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Given: I=(S/V)</a:t>
            </a:r>
            <a:r>
              <a:rPr lang="en-US" sz="2400" baseline="30000" dirty="0" smtClean="0">
                <a:latin typeface="Times New Roman" pitchFamily="18" charset="0"/>
                <a:cs typeface="Times New Roman" pitchFamily="18" charset="0"/>
              </a:rPr>
              <a:t>*</a:t>
            </a:r>
            <a:endParaRPr lang="en-US" sz="2400" baseline="300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0550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 algn="ctr"/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The Network Formulation Cont.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51054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The network consists of the lines and transformers that connect the nodes of a system.</a:t>
            </a:r>
          </a:p>
          <a:p>
            <a:endParaRPr lang="en-US" dirty="0" smtClean="0"/>
          </a:p>
          <a:p>
            <a:r>
              <a:rPr lang="en-US" dirty="0" smtClean="0"/>
              <a:t>While the diagram shows only a single line, three phases are actually represented.</a:t>
            </a:r>
          </a:p>
          <a:p>
            <a:endParaRPr lang="en-US" dirty="0" smtClean="0"/>
          </a:p>
          <a:p>
            <a:r>
              <a:rPr lang="en-US" dirty="0" smtClean="0"/>
              <a:t>The power that is injected at the nodes flows across the lines.</a:t>
            </a:r>
          </a:p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374F4C-6F3E-484F-A934-9CF2ACF3304B}" type="slidenum">
              <a:rPr lang="en-US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pPr/>
              <a:t>8</a:t>
            </a:fld>
            <a:endParaRPr lang="en-US" dirty="0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8" name="Picture 113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2525429"/>
            <a:ext cx="4038600" cy="26755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09870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Forward Backward </a:t>
            </a:r>
            <a:r>
              <a:rPr lang="en-US" dirty="0"/>
              <a:t>Sweep (FBS) </a:t>
            </a:r>
            <a:r>
              <a:rPr lang="en-US" dirty="0" smtClean="0"/>
              <a:t>Method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600200"/>
            <a:ext cx="9144000" cy="4525963"/>
          </a:xfrm>
        </p:spPr>
        <p:txBody>
          <a:bodyPr>
            <a:normAutofit/>
          </a:bodyPr>
          <a:lstStyle/>
          <a:p>
            <a:pPr marL="800100" lvl="3" indent="-342900">
              <a:buFont typeface="Wingdings" pitchFamily="2" charset="2"/>
              <a:buChar char="§"/>
            </a:pPr>
            <a:endParaRPr lang="en-US" sz="2400" dirty="0"/>
          </a:p>
          <a:p>
            <a:pPr marL="800100" lvl="3" indent="-342900">
              <a:buFont typeface="Wingdings" pitchFamily="2" charset="2"/>
              <a:buChar char="§"/>
            </a:pPr>
            <a:endParaRPr lang="en-US" sz="2200" dirty="0" smtClean="0"/>
          </a:p>
          <a:p>
            <a:pPr marL="457200" lvl="3" indent="0">
              <a:buNone/>
            </a:pPr>
            <a:endParaRPr lang="en-US" sz="2200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80</a:t>
            </a:fld>
            <a:endParaRPr lang="en-US" dirty="0"/>
          </a:p>
        </p:txBody>
      </p:sp>
      <p:sp>
        <p:nvSpPr>
          <p:cNvPr id="12" name="Content Placeholder 7"/>
          <p:cNvSpPr txBox="1">
            <a:spLocks/>
          </p:cNvSpPr>
          <p:nvPr/>
        </p:nvSpPr>
        <p:spPr>
          <a:xfrm>
            <a:off x="457200" y="1600201"/>
            <a:ext cx="8229600" cy="17525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18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Sum the currents at each node in the system until the current at the source is determined.</a:t>
            </a: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2153" y="2698849"/>
            <a:ext cx="4876800" cy="40401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7" name="TextBox 16"/>
          <p:cNvSpPr txBox="1"/>
          <p:nvPr/>
        </p:nvSpPr>
        <p:spPr>
          <a:xfrm>
            <a:off x="6629400" y="3124200"/>
            <a:ext cx="2209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2400" baseline="-25000" dirty="0" err="1" smtClean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= 66.6-45.8j</a:t>
            </a:r>
          </a:p>
          <a:p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2400" baseline="-25000" dirty="0" err="1" smtClean="0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= -57.4-24.6j</a:t>
            </a:r>
          </a:p>
          <a:p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2400" baseline="-25000" dirty="0" err="1" smtClean="0"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= 7.5+62.0j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4128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Forward Backward </a:t>
            </a:r>
            <a:r>
              <a:rPr lang="en-US" dirty="0"/>
              <a:t>Sweep (FBS) </a:t>
            </a:r>
            <a:r>
              <a:rPr lang="en-US" dirty="0" smtClean="0"/>
              <a:t>Method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800100" lvl="3" indent="-342900">
              <a:buFont typeface="Wingdings" pitchFamily="2" charset="2"/>
              <a:buChar char="§"/>
            </a:pPr>
            <a:endParaRPr lang="en-US" sz="2400" dirty="0"/>
          </a:p>
          <a:p>
            <a:pPr marL="800100" lvl="3" indent="-342900">
              <a:buFont typeface="Wingdings" pitchFamily="2" charset="2"/>
              <a:buChar char="§"/>
            </a:pPr>
            <a:endParaRPr lang="en-US" sz="2200" dirty="0" smtClean="0"/>
          </a:p>
          <a:p>
            <a:pPr marL="457200" lvl="3" indent="0">
              <a:buNone/>
            </a:pPr>
            <a:endParaRPr lang="en-US" sz="2200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81</a:t>
            </a:fld>
            <a:endParaRPr lang="en-US" dirty="0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5800" y="2895600"/>
            <a:ext cx="4219575" cy="3495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Content Placeholder 7"/>
          <p:cNvSpPr txBox="1">
            <a:spLocks/>
          </p:cNvSpPr>
          <p:nvPr/>
        </p:nvSpPr>
        <p:spPr>
          <a:xfrm>
            <a:off x="457200" y="1295400"/>
            <a:ext cx="8229600" cy="13715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18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Using the calculated currents determine the voltage drops on each segment.</a:t>
            </a:r>
          </a:p>
          <a:p>
            <a:r>
              <a:rPr lang="en-US" dirty="0" smtClean="0"/>
              <a:t>Since the voltage drop is dependent on the load of the other phases a complete per phase calculation must be used.</a:t>
            </a:r>
            <a:endParaRPr lang="en-US" dirty="0"/>
          </a:p>
        </p:txBody>
      </p:sp>
      <p:pic>
        <p:nvPicPr>
          <p:cNvPr id="13" name="Picture 11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386251" y="4038600"/>
            <a:ext cx="34766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78426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Forward Backward </a:t>
            </a:r>
            <a:r>
              <a:rPr lang="en-US" dirty="0"/>
              <a:t>Sweep (FBS) </a:t>
            </a:r>
            <a:r>
              <a:rPr lang="en-US" dirty="0" smtClean="0"/>
              <a:t>Method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0963" y="4262437"/>
            <a:ext cx="4267200" cy="2128838"/>
          </a:xfrm>
        </p:spPr>
        <p:txBody>
          <a:bodyPr>
            <a:noAutofit/>
          </a:bodyPr>
          <a:lstStyle/>
          <a:p>
            <a:r>
              <a:rPr lang="en-US" dirty="0"/>
              <a:t>Based on the new voltages recalculate the new current draw of each load and perform another sweep.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82</a:t>
            </a:fld>
            <a:endParaRPr lang="en-US" dirty="0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5800" y="2895600"/>
            <a:ext cx="4219575" cy="3495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Content Placeholder 7"/>
          <p:cNvSpPr txBox="1">
            <a:spLocks/>
          </p:cNvSpPr>
          <p:nvPr/>
        </p:nvSpPr>
        <p:spPr>
          <a:xfrm>
            <a:off x="457200" y="1295400"/>
            <a:ext cx="8229600" cy="13715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18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Using the calculated currents determine the voltage drops on each segment.</a:t>
            </a:r>
          </a:p>
          <a:p>
            <a:r>
              <a:rPr lang="en-US" dirty="0" smtClean="0"/>
              <a:t>Since the voltage drop is dependent on the load of the other phases a complete per phase calculation must be used.</a:t>
            </a:r>
            <a:endParaRPr lang="en-US" dirty="0"/>
          </a:p>
        </p:txBody>
      </p:sp>
      <p:pic>
        <p:nvPicPr>
          <p:cNvPr id="13" name="Picture 11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386251" y="3276600"/>
            <a:ext cx="3476625" cy="762000"/>
          </a:xfrm>
          <a:prstGeom prst="rect">
            <a:avLst/>
          </a:prstGeom>
          <a:noFill/>
        </p:spPr>
      </p:pic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5173709"/>
              </p:ext>
            </p:extLst>
          </p:nvPr>
        </p:nvGraphicFramePr>
        <p:xfrm>
          <a:off x="4368800" y="3321050"/>
          <a:ext cx="4064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47" name="Equation" r:id="rId5" imgW="406080" imgH="215640" progId="Equation.3">
                  <p:embed/>
                </p:oleObj>
              </mc:Choice>
              <mc:Fallback>
                <p:oleObj name="Equation" r:id="rId5" imgW="406080" imgH="2156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368800" y="3321050"/>
                        <a:ext cx="4064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57571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3 - Three Phase Current Injection (TCIM) Newton Raphson (NR) method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idx="1"/>
          </p:nvPr>
        </p:nvSpPr>
        <p:spPr>
          <a:xfrm>
            <a:off x="457200" y="2133600"/>
            <a:ext cx="8229600" cy="3992563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  <a:buFont typeface="Wingdings" pitchFamily="2" charset="2"/>
              <a:buChar char="Ø"/>
            </a:pPr>
            <a:r>
              <a:rPr lang="en-US" dirty="0" smtClean="0"/>
              <a:t>This method uses power flow formulations based on current injections.</a:t>
            </a:r>
          </a:p>
          <a:p>
            <a:pPr>
              <a:lnSpc>
                <a:spcPct val="80000"/>
              </a:lnSpc>
              <a:buFont typeface="Wingdings" pitchFamily="2" charset="2"/>
              <a:buChar char="Ø"/>
            </a:pPr>
            <a:endParaRPr lang="en-US" dirty="0" smtClean="0"/>
          </a:p>
          <a:p>
            <a:pPr>
              <a:lnSpc>
                <a:spcPct val="80000"/>
              </a:lnSpc>
              <a:buFont typeface="Wingdings" pitchFamily="2" charset="2"/>
              <a:buChar char="Ø"/>
            </a:pPr>
            <a:r>
              <a:rPr lang="en-US" dirty="0" smtClean="0"/>
              <a:t>The current injections are split into real and reactive components.</a:t>
            </a:r>
          </a:p>
          <a:p>
            <a:pPr>
              <a:lnSpc>
                <a:spcPct val="80000"/>
              </a:lnSpc>
              <a:buFont typeface="Wingdings" pitchFamily="2" charset="2"/>
              <a:buChar char="Ø"/>
            </a:pPr>
            <a:endParaRPr lang="en-US" dirty="0" smtClean="0"/>
          </a:p>
          <a:p>
            <a:pPr>
              <a:lnSpc>
                <a:spcPct val="80000"/>
              </a:lnSpc>
              <a:buFont typeface="Wingdings" pitchFamily="2" charset="2"/>
              <a:buChar char="Ø"/>
            </a:pPr>
            <a:r>
              <a:rPr lang="en-US" dirty="0" smtClean="0"/>
              <a:t>The set of nonlinear equations that results is solved using the Newton Raphson method. </a:t>
            </a:r>
          </a:p>
          <a:p>
            <a:pPr marL="0" indent="0">
              <a:lnSpc>
                <a:spcPct val="80000"/>
              </a:lnSpc>
              <a:buNone/>
            </a:pPr>
            <a:endParaRPr lang="en-US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014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28600" y="1219200"/>
                <a:ext cx="8915400" cy="5562600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 smtClean="0"/>
                  <a:t>Three phase current mismatches for bus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𝑘</m:t>
                    </m:r>
                    <m:r>
                      <a:rPr lang="en-US" b="0" i="1" dirty="0" smtClean="0">
                        <a:latin typeface="Cambria Math"/>
                      </a:rPr>
                      <m:t>={1,…,</m:t>
                    </m:r>
                    <m:r>
                      <a:rPr lang="en-US" b="0" i="1" dirty="0" smtClean="0">
                        <a:latin typeface="Cambria Math"/>
                      </a:rPr>
                      <m:t>𝑛</m:t>
                    </m:r>
                    <m:r>
                      <a:rPr lang="en-US" b="0" i="1" dirty="0" smtClean="0">
                        <a:latin typeface="Cambria Math"/>
                      </a:rPr>
                      <m:t>}</m:t>
                    </m:r>
                  </m:oMath>
                </a14:m>
                <a:r>
                  <a:rPr lang="en-US" dirty="0" smtClean="0"/>
                  <a:t> are: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∆</m:t>
                    </m:r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𝑘</m:t>
                        </m:r>
                      </m:sub>
                      <m:sup>
                        <m:r>
                          <a:rPr lang="en-US" i="1">
                            <a:latin typeface="Cambria Math"/>
                          </a:rPr>
                          <m:t>𝑠</m:t>
                        </m:r>
                      </m:sup>
                    </m:sSubSup>
                    <m:r>
                      <a:rPr lang="en-US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latin typeface="Cambria Math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𝑘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/>
                                      </a:rPr>
                                      <m:t>𝑠𝑝</m:t>
                                    </m:r>
                                  </m:sup>
                                </m:sSubSup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/>
                              </a:rPr>
                              <m:t>𝑠</m:t>
                            </m:r>
                          </m:sup>
                        </m:sSup>
                        <m:r>
                          <a:rPr lang="en-US" i="1">
                            <a:latin typeface="Cambria Math"/>
                          </a:rPr>
                          <m:t>−</m:t>
                        </m:r>
                        <m:r>
                          <a:rPr lang="en-US" i="1">
                            <a:latin typeface="Cambria Math"/>
                          </a:rPr>
                          <m:t>𝑗</m:t>
                        </m:r>
                        <m:sSup>
                          <m:sSupPr>
                            <m:ctrlPr>
                              <a:rPr lang="en-US" i="1">
                                <a:latin typeface="Cambria Math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𝑄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𝑘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/>
                                      </a:rPr>
                                      <m:t>𝑠𝑝</m:t>
                                    </m:r>
                                  </m:sup>
                                </m:sSubSup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/>
                              </a:rPr>
                              <m:t>𝑠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i="1">
                                <a:latin typeface="Cambria Math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𝑘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/>
                                      </a:rPr>
                                      <m:t>𝑠</m:t>
                                    </m:r>
                                  </m:sup>
                                </m:sSubSup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/>
                              </a:rPr>
                              <m:t>∗</m:t>
                            </m:r>
                          </m:sup>
                        </m:sSup>
                      </m:den>
                    </m:f>
                    <m:r>
                      <a:rPr lang="en-US" i="1">
                        <a:latin typeface="Cambria Math"/>
                      </a:rPr>
                      <m:t>−</m:t>
                    </m:r>
                    <m:nary>
                      <m:naryPr>
                        <m:chr m:val="∑"/>
                        <m:limLoc m:val="undOvr"/>
                        <m:supHide m:val="on"/>
                        <m:ctrlPr>
                          <a:rPr lang="en-US" i="1">
                            <a:latin typeface="Cambria Math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/>
                          </a:rPr>
                          <m:t>𝑖</m:t>
                        </m:r>
                        <m:r>
                          <a:rPr lang="en-US" i="1">
                            <a:latin typeface="Cambria Math"/>
                          </a:rPr>
                          <m:t>∈</m:t>
                        </m:r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𝛺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sub>
                      <m:sup/>
                      <m:e>
                        <m:nary>
                          <m:naryPr>
                            <m:chr m:val="∑"/>
                            <m:limLoc m:val="undOvr"/>
                            <m:supHide m:val="on"/>
                            <m:ctrlPr>
                              <a:rPr lang="en-US" i="1">
                                <a:latin typeface="Cambria Math"/>
                              </a:rPr>
                            </m:ctrlPr>
                          </m:naryPr>
                          <m:sub>
                            <m:r>
                              <a:rPr lang="en-US" i="1">
                                <a:latin typeface="Cambria Math"/>
                              </a:rPr>
                              <m:t>𝑡</m:t>
                            </m:r>
                            <m:r>
                              <a:rPr lang="en-US" i="1">
                                <a:latin typeface="Cambria Math"/>
                              </a:rPr>
                              <m:t>∈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</a:rPr>
                                  <m:t>𝑝</m:t>
                                </m:r>
                              </m:sub>
                            </m:sSub>
                          </m:sub>
                          <m:sup/>
                          <m:e>
                            <m:sSubSup>
                              <m:sSubSup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</a:rPr>
                                  <m:t>𝑘𝑖</m:t>
                                </m:r>
                              </m:sub>
                              <m:sup>
                                <m:r>
                                  <a:rPr lang="en-US" i="1">
                                    <a:latin typeface="Cambria Math"/>
                                  </a:rPr>
                                  <m:t>𝑠𝑡</m:t>
                                </m:r>
                              </m:sup>
                            </m:sSubSup>
                            <m:sSubSup>
                              <m:sSubSup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i="1">
                                    <a:latin typeface="Cambria Math"/>
                                  </a:rPr>
                                  <m:t>𝑡</m:t>
                                </m:r>
                              </m:sup>
                            </m:sSubSup>
                          </m:e>
                        </m:nary>
                      </m:e>
                    </m:nary>
                  </m:oMath>
                </a14:m>
                <a:r>
                  <a:rPr lang="en-US" dirty="0" smtClean="0"/>
                  <a:t> </a:t>
                </a:r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>
                  <a:spcAft>
                    <a:spcPts val="1200"/>
                  </a:spcAft>
                  <a:buNone/>
                </a:pPr>
                <a:r>
                  <a:rPr lang="en-US" dirty="0" smtClean="0"/>
                  <a:t>	where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𝛼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𝑎</m:t>
                        </m:r>
                        <m:r>
                          <a:rPr lang="en-US" b="0" i="1" smtClean="0">
                            <a:latin typeface="Cambria Math"/>
                          </a:rPr>
                          <m:t>,</m:t>
                        </m:r>
                        <m:r>
                          <a:rPr lang="en-US" b="0" i="1" smtClean="0">
                            <a:latin typeface="Cambria Math"/>
                          </a:rPr>
                          <m:t>𝑏</m:t>
                        </m:r>
                        <m:r>
                          <a:rPr lang="en-US" b="0" i="1" smtClean="0">
                            <a:latin typeface="Cambria Math"/>
                          </a:rPr>
                          <m:t>,</m:t>
                        </m:r>
                        <m:r>
                          <a:rPr lang="en-US" b="0" i="1" smtClean="0">
                            <a:latin typeface="Cambria Math"/>
                          </a:rPr>
                          <m:t>𝑐</m:t>
                        </m:r>
                      </m:e>
                    </m:d>
                  </m:oMath>
                </a14:m>
                <a:endParaRPr lang="en-US" b="0" dirty="0" smtClean="0"/>
              </a:p>
              <a:p>
                <a:pPr marL="0" indent="0">
                  <a:spcAft>
                    <a:spcPts val="1200"/>
                  </a:spcAft>
                  <a:buNone/>
                </a:pPr>
                <a:r>
                  <a:rPr lang="en-US" dirty="0"/>
                  <a:t>	</a:t>
                </a:r>
                <a:r>
                  <a:rPr lang="en-US" dirty="0" smtClean="0"/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𝑠</m:t>
                    </m:r>
                    <m:r>
                      <a:rPr lang="en-US" b="0" i="1" smtClean="0">
                        <a:latin typeface="Cambria Math"/>
                      </a:rPr>
                      <m:t>,</m:t>
                    </m:r>
                    <m:r>
                      <a:rPr lang="en-US" b="0" i="1" smtClean="0">
                        <a:latin typeface="Cambria Math"/>
                      </a:rPr>
                      <m:t>𝑡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∈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𝛼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𝑝</m:t>
                        </m:r>
                      </m:sub>
                    </m:sSub>
                  </m:oMath>
                </a14:m>
                <a:endParaRPr lang="en-US" b="0" dirty="0" smtClean="0"/>
              </a:p>
              <a:p>
                <a:pPr marL="0" indent="0">
                  <a:spcAft>
                    <a:spcPts val="1200"/>
                  </a:spcAft>
                  <a:buNone/>
                </a:pPr>
                <a:r>
                  <a:rPr lang="en-US" dirty="0" smtClean="0"/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𝛺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=</m:t>
                    </m:r>
                    <m:d>
                      <m:dPr>
                        <m:begChr m:val="{"/>
                        <m:endChr m:val="|"/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𝑖</m:t>
                        </m:r>
                        <m:r>
                          <a:rPr lang="en-US" b="0" i="1" smtClean="0">
                            <a:latin typeface="Cambria Math"/>
                          </a:rPr>
                          <m:t> </m:t>
                        </m:r>
                      </m:e>
                    </m:d>
                  </m:oMath>
                </a14:m>
                <a:r>
                  <a:rPr lang="en-US" dirty="0" smtClean="0"/>
                  <a:t> Bus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𝑖</m:t>
                    </m:r>
                  </m:oMath>
                </a14:m>
                <a:r>
                  <a:rPr lang="en-US" dirty="0" smtClean="0"/>
                  <a:t> is directly connected to bus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𝑘</m:t>
                    </m:r>
                    <m:r>
                      <a:rPr lang="en-US" i="1" dirty="0" smtClean="0">
                        <a:latin typeface="Cambria Math"/>
                      </a:rPr>
                      <m:t> }</m:t>
                    </m:r>
                  </m:oMath>
                </a14:m>
                <a:endParaRPr lang="en-US" dirty="0" smtClean="0"/>
              </a:p>
              <a:p>
                <a:pPr marL="0" indent="0">
                  <a:spcAft>
                    <a:spcPts val="1200"/>
                  </a:spcAft>
                  <a:buNone/>
                </a:pPr>
                <a:r>
                  <a:rPr lang="en-US" dirty="0"/>
                  <a:t>	</a:t>
                </a:r>
                <a:r>
                  <a:rPr lang="en-US" dirty="0" smtClean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𝑘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𝑉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𝑟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sub>
                    </m:sSub>
                    <m:r>
                      <a:rPr lang="en-US" i="1">
                        <a:latin typeface="Cambria Math"/>
                      </a:rPr>
                      <m:t>+</m:t>
                    </m:r>
                    <m:r>
                      <a:rPr lang="en-US" i="1">
                        <a:latin typeface="Cambria Math"/>
                      </a:rPr>
                      <m:t>𝑗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𝑉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𝑚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sub>
                    </m:sSub>
                  </m:oMath>
                </a14:m>
                <a:endParaRPr lang="en-US" dirty="0" smtClean="0"/>
              </a:p>
              <a:p>
                <a:pPr marL="0" indent="0">
                  <a:spcAft>
                    <a:spcPts val="1200"/>
                  </a:spcAft>
                  <a:buNone/>
                </a:pPr>
                <a:r>
                  <a:rPr lang="en-US" dirty="0"/>
                  <a:t>	</a:t>
                </a:r>
                <a:r>
                  <a:rPr lang="en-US" dirty="0" smtClean="0"/>
                  <a:t>	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𝑘𝑖</m:t>
                        </m:r>
                      </m:sub>
                      <m:sup>
                        <m:r>
                          <a:rPr lang="en-US" i="1">
                            <a:latin typeface="Cambria Math"/>
                          </a:rPr>
                          <m:t>𝑠𝑡</m:t>
                        </m:r>
                      </m:sup>
                    </m:sSubSup>
                    <m:r>
                      <a:rPr lang="en-US" i="1">
                        <a:latin typeface="Cambria Math"/>
                      </a:rPr>
                      <m:t>=</m:t>
                    </m:r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𝑘𝑖</m:t>
                        </m:r>
                      </m:sub>
                      <m:sup>
                        <m:r>
                          <a:rPr lang="en-US" i="1">
                            <a:latin typeface="Cambria Math"/>
                          </a:rPr>
                          <m:t>𝑠𝑡</m:t>
                        </m:r>
                      </m:sup>
                    </m:sSubSup>
                    <m:r>
                      <a:rPr lang="en-US" i="1">
                        <a:latin typeface="Cambria Math"/>
                      </a:rPr>
                      <m:t>+</m:t>
                    </m:r>
                    <m:r>
                      <a:rPr lang="en-US" i="1">
                        <a:latin typeface="Cambria Math"/>
                      </a:rPr>
                      <m:t>𝑗</m:t>
                    </m:r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𝐵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𝑘𝑖</m:t>
                        </m:r>
                      </m:sub>
                      <m:sup>
                        <m:r>
                          <a:rPr lang="en-US" i="1">
                            <a:latin typeface="Cambria Math"/>
                          </a:rPr>
                          <m:t>𝑠𝑡</m:t>
                        </m:r>
                      </m:sup>
                    </m:sSubSup>
                  </m:oMath>
                </a14:m>
                <a:r>
                  <a:rPr lang="en-US" dirty="0" smtClean="0"/>
                  <a:t> is the nodal admittance bus matrix 			element.</a:t>
                </a:r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:r>
                  <a:rPr lang="en-US" dirty="0" smtClean="0"/>
                  <a:t>	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8600" y="1219200"/>
                <a:ext cx="8915400" cy="5562600"/>
              </a:xfrm>
              <a:blipFill rotWithShape="1">
                <a:blip r:embed="rId2"/>
                <a:stretch>
                  <a:fillRect l="-958" t="-15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TCIM-NR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8382000" y="1976735"/>
            <a:ext cx="990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(61)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8937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TCIM-NR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/>
              <p:cNvSpPr txBox="1">
                <a:spLocks/>
              </p:cNvSpPr>
              <p:nvPr/>
            </p:nvSpPr>
            <p:spPr>
              <a:xfrm>
                <a:off x="228599" y="1143000"/>
                <a:ext cx="8900719" cy="57150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Wingdings" pitchFamily="2" charset="2"/>
                  <a:buChar char="Ø"/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Times New Roman" pitchFamily="18" charset="0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Wingdings" pitchFamily="2" charset="2"/>
                  <a:buChar char="Ø"/>
                  <a:defRPr sz="20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Times New Roman" pitchFamily="18" charset="0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Wingdings" pitchFamily="2" charset="2"/>
                  <a:buChar char="Ø"/>
                  <a:defRPr sz="18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Times New Roman" pitchFamily="18" charset="0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Wingdings" pitchFamily="2" charset="2"/>
                  <a:buChar char="Ø"/>
                  <a:defRPr sz="16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Times New Roman" pitchFamily="18" charset="0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Wingdings" pitchFamily="2" charset="2"/>
                  <a:buChar char="Ø"/>
                  <a:defRPr sz="16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Times New Roman" pitchFamily="18" charset="0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 smtClean="0"/>
                  <a:t>The specified active and reactive powers at bus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𝑘</m:t>
                    </m:r>
                  </m:oMath>
                </a14:m>
                <a:r>
                  <a:rPr lang="en-US" dirty="0" smtClean="0"/>
                  <a:t> for phase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𝑠</m:t>
                    </m:r>
                  </m:oMath>
                </a14:m>
                <a:r>
                  <a:rPr lang="en-US" dirty="0" smtClean="0"/>
                  <a:t> are:	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2000" i="1">
                                    <a:latin typeface="Cambria Math"/>
                                  </a:rPr>
                                </m:ctrlPr>
                              </m:sSubSupP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/>
                                  </a:rPr>
                                  <m:t>𝑘</m:t>
                                </m:r>
                              </m:sub>
                              <m:sup>
                                <m:r>
                                  <a:rPr lang="en-US" sz="2000" i="1">
                                    <a:latin typeface="Cambria Math"/>
                                  </a:rPr>
                                  <m:t>𝑠𝑝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sz="2000" i="1">
                            <a:latin typeface="Cambria Math"/>
                          </a:rPr>
                          <m:t>𝑠</m:t>
                        </m:r>
                      </m:sup>
                    </m:sSup>
                    <m:r>
                      <a:rPr lang="en-US" sz="2000" i="1">
                        <a:latin typeface="Cambria Math"/>
                      </a:rPr>
                      <m:t>=</m:t>
                    </m:r>
                    <m:sSubSup>
                      <m:sSubSupPr>
                        <m:ctrlPr>
                          <a:rPr lang="en-US" sz="20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/>
                          </a:rPr>
                          <m:t>𝑃</m:t>
                        </m:r>
                      </m:e>
                      <m:sub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sub>
                      <m:sup>
                        <m:r>
                          <a:rPr lang="en-US" sz="2000" i="1">
                            <a:latin typeface="Cambria Math"/>
                          </a:rPr>
                          <m:t>𝑠</m:t>
                        </m:r>
                      </m:sup>
                    </m:sSubSup>
                    <m:r>
                      <a:rPr lang="en-US" sz="2000" i="1">
                        <a:latin typeface="Cambria Math"/>
                      </a:rPr>
                      <m:t>−</m:t>
                    </m:r>
                    <m:sSubSup>
                      <m:sSubSupPr>
                        <m:ctrlPr>
                          <a:rPr lang="en-US" sz="2000" i="1" smtClean="0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/>
                          </a:rPr>
                          <m:t>𝑃</m:t>
                        </m:r>
                      </m:e>
                      <m:sub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𝑙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sub>
                      <m:sup>
                        <m:r>
                          <a:rPr lang="en-US" sz="2000" i="1">
                            <a:latin typeface="Cambria Math"/>
                          </a:rPr>
                          <m:t>𝑠</m:t>
                        </m:r>
                      </m:sup>
                    </m:sSubSup>
                  </m:oMath>
                </a14:m>
                <a:r>
                  <a:rPr lang="en-US" sz="2000" dirty="0"/>
                  <a:t>   </a:t>
                </a:r>
                <a:endParaRPr lang="en-US" sz="2000" dirty="0" smtClean="0"/>
              </a:p>
              <a:p>
                <a:pPr marL="0" indent="0">
                  <a:buFont typeface="Wingdings" pitchFamily="2" charset="2"/>
                  <a:buNone/>
                </a:pPr>
                <a:r>
                  <a:rPr lang="en-US" sz="2000" dirty="0"/>
                  <a:t>	</a:t>
                </a:r>
                <a:r>
                  <a:rPr lang="en-US" sz="2000" dirty="0" smtClean="0"/>
                  <a:t>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2000" i="1">
                                    <a:latin typeface="Cambria Math"/>
                                  </a:rPr>
                                </m:ctrlPr>
                              </m:sSubSupP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𝑄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/>
                                  </a:rPr>
                                  <m:t>𝑘</m:t>
                                </m:r>
                              </m:sub>
                              <m:sup>
                                <m:r>
                                  <a:rPr lang="en-US" sz="2000" i="1">
                                    <a:latin typeface="Cambria Math"/>
                                  </a:rPr>
                                  <m:t>𝑠𝑝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sz="2000" i="1">
                            <a:latin typeface="Cambria Math"/>
                          </a:rPr>
                          <m:t>𝑠</m:t>
                        </m:r>
                      </m:sup>
                    </m:sSup>
                    <m:r>
                      <a:rPr lang="en-US" sz="2000" i="1">
                        <a:latin typeface="Cambria Math"/>
                      </a:rPr>
                      <m:t>=</m:t>
                    </m:r>
                    <m:sSubSup>
                      <m:sSubSupPr>
                        <m:ctrlPr>
                          <a:rPr lang="en-US" sz="20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/>
                          </a:rPr>
                          <m:t>𝑄</m:t>
                        </m:r>
                      </m:e>
                      <m:sub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sub>
                      <m:sup>
                        <m:r>
                          <a:rPr lang="en-US" sz="2000" i="1">
                            <a:latin typeface="Cambria Math"/>
                          </a:rPr>
                          <m:t>𝑠</m:t>
                        </m:r>
                      </m:sup>
                    </m:sSubSup>
                    <m:r>
                      <a:rPr lang="en-US" sz="2000" i="1">
                        <a:latin typeface="Cambria Math"/>
                      </a:rPr>
                      <m:t>−</m:t>
                    </m:r>
                    <m:sSubSup>
                      <m:sSubSupPr>
                        <m:ctrlPr>
                          <a:rPr lang="en-US" sz="20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/>
                          </a:rPr>
                          <m:t>𝑄</m:t>
                        </m:r>
                      </m:e>
                      <m:sub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𝑙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sub>
                      <m:sup>
                        <m:r>
                          <a:rPr lang="en-US" sz="2000" i="1">
                            <a:latin typeface="Cambria Math"/>
                          </a:rPr>
                          <m:t>𝑠</m:t>
                        </m:r>
                      </m:sup>
                    </m:sSubSup>
                  </m:oMath>
                </a14:m>
                <a:endParaRPr lang="en-US" dirty="0" smtClean="0"/>
              </a:p>
              <a:p>
                <a:pPr marL="457200" indent="0">
                  <a:buFont typeface="Wingdings" pitchFamily="2" charset="2"/>
                  <a:buNone/>
                </a:pPr>
                <a:r>
                  <a:rPr lang="en-US" dirty="0" smtClean="0"/>
                  <a:t>where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𝑃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𝑔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sub>
                      <m:sup>
                        <m:r>
                          <a:rPr lang="en-US" i="1">
                            <a:latin typeface="Cambria Math"/>
                          </a:rPr>
                          <m:t>𝑠</m:t>
                        </m:r>
                      </m:sup>
                    </m:sSubSup>
                  </m:oMath>
                </a14:m>
                <a:r>
                  <a:rPr lang="en-US" dirty="0" smtClean="0"/>
                  <a:t>,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𝑃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𝑙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sub>
                      <m:sup>
                        <m:r>
                          <a:rPr lang="en-US" i="1">
                            <a:latin typeface="Cambria Math"/>
                          </a:rPr>
                          <m:t>𝑠</m:t>
                        </m:r>
                      </m:sup>
                    </m:sSubSup>
                  </m:oMath>
                </a14:m>
                <a:r>
                  <a:rPr lang="en-US" dirty="0" smtClean="0"/>
                  <a:t>,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𝑄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𝑔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sub>
                      <m:sup>
                        <m:r>
                          <a:rPr lang="en-US" i="1">
                            <a:latin typeface="Cambria Math"/>
                          </a:rPr>
                          <m:t>𝑠</m:t>
                        </m:r>
                      </m:sup>
                    </m:sSubSup>
                  </m:oMath>
                </a14:m>
                <a:r>
                  <a:rPr lang="en-US" dirty="0" smtClean="0"/>
                  <a:t>,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𝑄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𝑙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sub>
                      <m:sup>
                        <m:r>
                          <a:rPr lang="en-US" i="1">
                            <a:latin typeface="Cambria Math"/>
                          </a:rPr>
                          <m:t>𝑠</m:t>
                        </m:r>
                      </m:sup>
                    </m:sSubSup>
                  </m:oMath>
                </a14:m>
                <a:r>
                  <a:rPr lang="en-US" dirty="0" smtClean="0"/>
                  <a:t> are the active and reactive powers, respectively, of generators and loads. </a:t>
                </a:r>
                <a:endParaRPr lang="en-US" dirty="0"/>
              </a:p>
              <a:p>
                <a:r>
                  <a:rPr lang="en-US" dirty="0" smtClean="0"/>
                  <a:t>The effect of voltage level on system loads is represented by second order polynomial equations, as follows: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𝑃</m:t>
                          </m:r>
                        </m:e>
                        <m:sub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𝑠</m:t>
                          </m:r>
                        </m:sup>
                      </m:sSubSup>
                      <m:r>
                        <a:rPr lang="en-US" sz="2000" i="1">
                          <a:latin typeface="Cambria Math"/>
                        </a:rPr>
                        <m:t>=</m:t>
                      </m:r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𝑃</m:t>
                          </m:r>
                        </m:e>
                        <m:sub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0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𝑠</m:t>
                          </m:r>
                        </m:sup>
                      </m:sSubSup>
                      <m:r>
                        <a:rPr lang="en-US" sz="2000" i="1">
                          <a:latin typeface="Cambria Math"/>
                        </a:rPr>
                        <m:t>+</m:t>
                      </m:r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𝑃</m:t>
                          </m:r>
                        </m:e>
                        <m:sub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1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𝑠</m:t>
                          </m:r>
                        </m:sup>
                      </m:sSubSup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𝑘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+</m:t>
                      </m:r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𝑃</m:t>
                          </m:r>
                        </m:e>
                        <m:sub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2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𝑠</m:t>
                          </m:r>
                        </m:sup>
                      </m:sSubSup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𝑘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𝑄</m:t>
                          </m:r>
                        </m:e>
                        <m:sub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𝑠</m:t>
                          </m:r>
                        </m:sup>
                      </m:sSubSup>
                      <m:r>
                        <a:rPr lang="en-US" sz="2000" i="1">
                          <a:latin typeface="Cambria Math"/>
                        </a:rPr>
                        <m:t>=</m:t>
                      </m:r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𝑄</m:t>
                          </m:r>
                        </m:e>
                        <m:sub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0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𝑠</m:t>
                          </m:r>
                        </m:sup>
                      </m:sSubSup>
                      <m:r>
                        <a:rPr lang="en-US" sz="2000" i="1">
                          <a:latin typeface="Cambria Math"/>
                        </a:rPr>
                        <m:t>+</m:t>
                      </m:r>
                      <m:sSubSup>
                        <m:sSubSupPr>
                          <m:ctrlPr>
                            <a:rPr lang="en-US" sz="2000" i="1" smtClean="0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𝑄</m:t>
                          </m:r>
                        </m:e>
                        <m:sub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1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𝑠</m:t>
                          </m:r>
                        </m:sup>
                      </m:sSubSup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𝑘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+</m:t>
                      </m:r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𝑄</m:t>
                          </m:r>
                        </m:e>
                        <m:sub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2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𝑠</m:t>
                          </m:r>
                        </m:sup>
                      </m:sSubSup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𝑘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dirty="0" smtClean="0"/>
              </a:p>
              <a:p>
                <a:pPr indent="0">
                  <a:buNone/>
                </a:pPr>
                <a:r>
                  <a:rPr lang="en-US" dirty="0" smtClean="0"/>
                  <a:t>where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𝑃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0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sub>
                      <m:sup>
                        <m:r>
                          <a:rPr lang="en-US" i="1">
                            <a:latin typeface="Cambria Math"/>
                          </a:rPr>
                          <m:t>𝑠</m:t>
                        </m:r>
                      </m:sup>
                    </m:sSubSup>
                  </m:oMath>
                </a14:m>
                <a:r>
                  <a:rPr lang="en-US" dirty="0" smtClean="0"/>
                  <a:t>,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𝑄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0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sub>
                      <m:sup>
                        <m:r>
                          <a:rPr lang="en-US" i="1">
                            <a:latin typeface="Cambria Math"/>
                          </a:rPr>
                          <m:t>𝑠</m:t>
                        </m:r>
                      </m:sup>
                    </m:sSubSup>
                  </m:oMath>
                </a14:m>
                <a:r>
                  <a:rPr lang="en-US" dirty="0" smtClean="0"/>
                  <a:t> are constant power components,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𝑃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1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sub>
                      <m:sup>
                        <m:r>
                          <a:rPr lang="en-US" i="1">
                            <a:latin typeface="Cambria Math"/>
                          </a:rPr>
                          <m:t>𝑠</m:t>
                        </m:r>
                      </m:sup>
                    </m:sSubSup>
                  </m:oMath>
                </a14:m>
                <a:r>
                  <a:rPr lang="en-US" dirty="0" smtClean="0"/>
                  <a:t>,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𝑄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1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sub>
                      <m:sup>
                        <m:r>
                          <a:rPr lang="en-US" i="1">
                            <a:latin typeface="Cambria Math"/>
                          </a:rPr>
                          <m:t>𝑠</m:t>
                        </m:r>
                      </m:sup>
                    </m:sSubSup>
                  </m:oMath>
                </a14:m>
                <a:r>
                  <a:rPr lang="en-US" dirty="0" smtClean="0"/>
                  <a:t> are constant current components,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𝑃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2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sub>
                      <m:sup>
                        <m:r>
                          <a:rPr lang="en-US" i="1">
                            <a:latin typeface="Cambria Math"/>
                          </a:rPr>
                          <m:t>𝑠</m:t>
                        </m:r>
                      </m:sup>
                    </m:sSubSup>
                  </m:oMath>
                </a14:m>
                <a:r>
                  <a:rPr lang="en-US" dirty="0" smtClean="0"/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𝑄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2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sub>
                      <m:sup>
                        <m:r>
                          <a:rPr lang="en-US" i="1">
                            <a:latin typeface="Cambria Math"/>
                          </a:rPr>
                          <m:t>𝑠</m:t>
                        </m:r>
                      </m:sup>
                    </m:sSubSup>
                  </m:oMath>
                </a14:m>
                <a:r>
                  <a:rPr lang="en-US" dirty="0" smtClean="0"/>
                  <a:t> are constant impedance components of phase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𝑠</m:t>
                    </m:r>
                  </m:oMath>
                </a14:m>
                <a:r>
                  <a:rPr lang="en-US" dirty="0" smtClean="0"/>
                  <a:t> load at bus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𝑘</m:t>
                    </m:r>
                  </m:oMath>
                </a14:m>
                <a:r>
                  <a:rPr lang="en-US" dirty="0" smtClean="0"/>
                  <a:t>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𝑘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 smtClean="0"/>
                  <a:t>.</a:t>
                </a:r>
                <a:endParaRPr lang="en-US" dirty="0"/>
              </a:p>
            </p:txBody>
          </p:sp>
        </mc:Choice>
        <mc:Fallback xmlns="">
          <p:sp>
            <p:nvSpPr>
              <p:cNvPr id="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599" y="1143000"/>
                <a:ext cx="8900719" cy="5715000"/>
              </a:xfrm>
              <a:prstGeom prst="rect">
                <a:avLst/>
              </a:prstGeom>
              <a:blipFill rotWithShape="1">
                <a:blip r:embed="rId2"/>
                <a:stretch>
                  <a:fillRect l="-890" t="-854" r="-8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/>
          <p:cNvSpPr txBox="1"/>
          <p:nvPr/>
        </p:nvSpPr>
        <p:spPr>
          <a:xfrm>
            <a:off x="8001000" y="1904999"/>
            <a:ext cx="914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(62)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988300" y="4238655"/>
            <a:ext cx="914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(63)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3481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TCIM-NR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Express Eq. (61) in terms of its real and imaginary parts:</a:t>
                </a:r>
              </a:p>
              <a:p>
                <a:endParaRPr lang="en-US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/>
                        </a:rPr>
                        <m:t>∆</m:t>
                      </m:r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𝐼</m:t>
                          </m:r>
                        </m:e>
                        <m:sub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𝑠</m:t>
                          </m:r>
                        </m:sup>
                      </m:sSubSup>
                      <m:r>
                        <a:rPr lang="en-US" sz="200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  <m:sup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𝑠𝑝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𝑠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𝑠</m:t>
                              </m:r>
                            </m:sup>
                          </m:sSubSup>
                          <m:r>
                            <a:rPr lang="en-US" sz="2000" i="1">
                              <a:latin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𝑄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  <m:sup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𝑠𝑝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𝑠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𝑠</m:t>
                              </m:r>
                            </m:sup>
                          </m:sSubSup>
                        </m:num>
                        <m:den>
                          <m:sSup>
                            <m:s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sub>
                                    <m:sup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𝑠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 i="1">
                              <a:latin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sub>
                                    <m:sup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𝑠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000" i="1">
                          <a:latin typeface="Cambria Math"/>
                        </a:rPr>
                        <m:t>−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sz="2000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  <m:r>
                            <a:rPr lang="en-US" sz="2000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𝑛</m:t>
                          </m:r>
                        </m:sup>
                        <m:e>
                          <m:nary>
                            <m:naryPr>
                              <m:chr m:val="∑"/>
                              <m:limLoc m:val="undOvr"/>
                              <m:supHide m:val="on"/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𝑡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𝑝</m:t>
                                  </m:r>
                                </m:sub>
                              </m:sSub>
                            </m:sub>
                            <m:sup/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𝐺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𝑘𝑖</m:t>
                                      </m:r>
                                    </m:sub>
                                    <m:sup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𝑠𝑡</m:t>
                                      </m:r>
                                    </m:sup>
                                  </m:sSubSup>
                                  <m:sSubSup>
                                    <m:sSubSup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sub>
                                    <m:sup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𝑡</m:t>
                                      </m:r>
                                    </m:sup>
                                  </m:sSubSup>
                                  <m:r>
                                    <a:rPr lang="en-US" sz="2000" i="1">
                                      <a:latin typeface="Cambria Math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𝐵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𝑘𝑖</m:t>
                                      </m:r>
                                    </m:sub>
                                    <m:sup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𝑠𝑡</m:t>
                                      </m:r>
                                    </m:sup>
                                  </m:sSubSup>
                                  <m:sSubSup>
                                    <m:sSubSup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sub>
                                    <m:sup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𝑡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n-US" sz="2000" dirty="0" smtClean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endParaRPr lang="en-US" sz="200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/>
                        </a:rPr>
                        <m:t>∆</m:t>
                      </m:r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𝐼</m:t>
                          </m:r>
                        </m:e>
                        <m:sub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𝑠</m:t>
                          </m:r>
                        </m:sup>
                      </m:sSubSup>
                      <m:r>
                        <a:rPr lang="en-US" sz="200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  <m:sup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𝑠𝑝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𝑠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𝑠</m:t>
                              </m:r>
                            </m:sup>
                          </m:sSubSup>
                          <m:r>
                            <a:rPr lang="en-US" sz="2000" i="1">
                              <a:latin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𝑄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  <m:sup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𝑠𝑝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𝑠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𝑠</m:t>
                              </m:r>
                            </m:sup>
                          </m:sSubSup>
                        </m:num>
                        <m:den>
                          <m:sSup>
                            <m:s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sub>
                                    <m:sup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𝑠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 i="1">
                              <a:latin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sub>
                                    <m:sup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𝑠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000" i="1">
                          <a:latin typeface="Cambria Math"/>
                        </a:rPr>
                        <m:t>−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sz="2000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  <m:r>
                            <a:rPr lang="en-US" sz="2000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𝑛</m:t>
                          </m:r>
                        </m:sup>
                        <m:e>
                          <m:nary>
                            <m:naryPr>
                              <m:chr m:val="∑"/>
                              <m:limLoc m:val="undOvr"/>
                              <m:supHide m:val="on"/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𝑡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𝑝</m:t>
                                  </m:r>
                                </m:sub>
                              </m:sSub>
                            </m:sub>
                            <m:sup/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𝐺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𝑘𝑖</m:t>
                                      </m:r>
                                    </m:sub>
                                    <m:sup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𝑠𝑡</m:t>
                                      </m:r>
                                    </m:sup>
                                  </m:sSubSup>
                                  <m:sSubSup>
                                    <m:sSubSup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sub>
                                    <m:sup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𝑡</m:t>
                                      </m:r>
                                    </m:sup>
                                  </m:sSubSup>
                                  <m:r>
                                    <a:rPr lang="en-US" sz="2000" i="1">
                                      <a:latin typeface="Cambria Math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𝐵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𝑘𝑖</m:t>
                                      </m:r>
                                    </m:sub>
                                    <m:sup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𝑠𝑡</m:t>
                                      </m:r>
                                    </m:sup>
                                  </m:sSubSup>
                                  <m:sSubSup>
                                    <m:sSubSup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sub>
                                    <m:sup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𝑡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8600" y="1600200"/>
                <a:ext cx="8915400" cy="4525963"/>
              </a:xfrm>
              <a:blipFill rotWithShape="1">
                <a:blip r:embed="rId2"/>
                <a:stretch>
                  <a:fillRect l="-958" t="-1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86</a:t>
            </a:fld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8305800" y="4343400"/>
            <a:ext cx="838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(65)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315587" y="2743200"/>
            <a:ext cx="838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(64)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3250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TCIM-NR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r>
                  <a:rPr lang="en-US" dirty="0" smtClean="0"/>
                  <a:t>Apply Newton’s method to (64) and (65). </a:t>
                </a:r>
              </a:p>
              <a:p>
                <a:endParaRPr lang="en-US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20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2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200" i="1">
                                    <a:latin typeface="Cambria Math"/>
                                  </a:rPr>
                                  <m:t>∆</m:t>
                                </m:r>
                                <m:sSubSup>
                                  <m:sSubSupPr>
                                    <m:ctrlPr>
                                      <a:rPr lang="en-US" sz="2200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200" i="1">
                                        <a:latin typeface="Cambria Math"/>
                                      </a:rPr>
                                      <m:t>𝐼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2200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200" i="1">
                                            <a:latin typeface="Cambria Math"/>
                                          </a:rPr>
                                          <m:t>𝑚</m:t>
                                        </m:r>
                                      </m:e>
                                      <m:sub>
                                        <m:r>
                                          <a:rPr lang="en-US" sz="2200" i="1">
                                            <a:latin typeface="Cambria Math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sub>
                                  <m:sup>
                                    <m:r>
                                      <a:rPr lang="en-US" sz="2200" i="1">
                                        <a:latin typeface="Cambria Math"/>
                                      </a:rPr>
                                      <m:t>𝑎𝑏𝑐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sz="2200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200" i="1">
                                        <a:latin typeface="Cambria Math"/>
                                      </a:rPr>
                                      <m:t>∆</m:t>
                                    </m:r>
                                    <m:r>
                                      <a:rPr lang="en-US" sz="2200" i="1">
                                        <a:latin typeface="Cambria Math"/>
                                      </a:rPr>
                                      <m:t>𝐼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2200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200" i="1">
                                            <a:latin typeface="Cambria Math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en-US" sz="2200" i="1">
                                            <a:latin typeface="Cambria Math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sub>
                                  <m:sup>
                                    <m:r>
                                      <a:rPr lang="en-US" sz="2200" i="1">
                                        <a:latin typeface="Cambria Math"/>
                                      </a:rPr>
                                      <m:t>𝑎𝑏𝑐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r>
                        <a:rPr lang="en-US" sz="2200" i="1">
                          <a:latin typeface="Cambria Math"/>
                        </a:rPr>
                        <m:t>=</m:t>
                      </m:r>
                      <m:r>
                        <a:rPr lang="en-US" sz="2200" b="1" i="1">
                          <a:latin typeface="Cambria Math"/>
                        </a:rPr>
                        <m:t>𝐉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2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sz="2200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200" i="1">
                                        <a:latin typeface="Cambria Math"/>
                                      </a:rPr>
                                      <m:t>∆</m:t>
                                    </m:r>
                                    <m:r>
                                      <a:rPr lang="en-US" sz="2200" i="1">
                                        <a:latin typeface="Cambria Math"/>
                                      </a:rPr>
                                      <m:t>𝑉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2200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200" i="1">
                                            <a:latin typeface="Cambria Math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en-US" sz="2200" i="1">
                                            <a:latin typeface="Cambria Math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sub>
                                  <m:sup>
                                    <m:r>
                                      <a:rPr lang="en-US" sz="2200" i="1">
                                        <a:latin typeface="Cambria Math"/>
                                      </a:rPr>
                                      <m:t>𝑎𝑏𝑐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r>
                                  <a:rPr lang="en-US" sz="2200" i="1">
                                    <a:latin typeface="Cambria Math"/>
                                  </a:rPr>
                                  <m:t>∆</m:t>
                                </m:r>
                                <m:sSubSup>
                                  <m:sSubSupPr>
                                    <m:ctrlPr>
                                      <a:rPr lang="en-US" sz="2200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200" i="1">
                                        <a:latin typeface="Cambria Math"/>
                                      </a:rPr>
                                      <m:t>𝑉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2200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200" i="1">
                                            <a:latin typeface="Cambria Math"/>
                                          </a:rPr>
                                          <m:t>𝑚</m:t>
                                        </m:r>
                                      </m:e>
                                      <m:sub>
                                        <m:r>
                                          <a:rPr lang="en-US" sz="2200" i="1">
                                            <a:latin typeface="Cambria Math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sub>
                                  <m:sup>
                                    <m:r>
                                      <a:rPr lang="en-US" sz="2200" i="1">
                                        <a:latin typeface="Cambria Math"/>
                                      </a:rPr>
                                      <m:t>𝑎𝑏𝑐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200" dirty="0" smtClean="0"/>
              </a:p>
              <a:p>
                <a:pPr marL="0" indent="0" algn="ctr">
                  <a:buNone/>
                </a:pPr>
                <a:r>
                  <a:rPr lang="en-US" sz="2200" dirty="0"/>
                  <a:t>w</a:t>
                </a:r>
                <a:r>
                  <a:rPr lang="en-US" sz="2200" dirty="0" smtClean="0"/>
                  <a:t>here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/>
                      </a:rPr>
                      <m:t>𝐉</m:t>
                    </m:r>
                    <m:r>
                      <a:rPr lang="en-US" i="1">
                        <a:latin typeface="Cambria Math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latin typeface="Cambria Math"/>
                                    </a:rPr>
                                    <m:t>∆</m:t>
                                  </m:r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sub>
                                    <m:sup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𝑎𝑏𝑐</m:t>
                                      </m:r>
                                    </m:sup>
                                  </m:sSubSup>
                                </m:num>
                                <m:den>
                                  <m:r>
                                    <a:rPr lang="en-US" i="1">
                                      <a:latin typeface="Cambria Math"/>
                                    </a:rPr>
                                    <m:t>𝜕</m:t>
                                  </m:r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sub>
                                    <m:sup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𝑎𝑏𝑐</m:t>
                                      </m:r>
                                    </m:sup>
                                  </m:sSubSup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latin typeface="Cambria Math"/>
                                    </a:rPr>
                                    <m:t>∆</m:t>
                                  </m:r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sub>
                                    <m:sup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𝑎𝑏𝑐</m:t>
                                      </m:r>
                                    </m:sup>
                                  </m:sSubSup>
                                </m:num>
                                <m:den>
                                  <m:r>
                                    <a:rPr lang="en-US" i="1">
                                      <a:latin typeface="Cambria Math"/>
                                    </a:rPr>
                                    <m:t>𝜕</m:t>
                                  </m:r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sub>
                                    <m:sup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𝑎𝑏𝑐</m:t>
                                      </m:r>
                                    </m:sup>
                                  </m:sSubSup>
                                </m:den>
                              </m:f>
                            </m:e>
                          </m:mr>
                          <m:m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latin typeface="Cambria Math"/>
                                    </a:rPr>
                                    <m:t>∆</m:t>
                                  </m:r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sub>
                                    <m:sup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𝑎𝑏𝑐</m:t>
                                      </m:r>
                                    </m:sup>
                                  </m:sSubSup>
                                </m:num>
                                <m:den>
                                  <m:r>
                                    <a:rPr lang="en-US" i="1">
                                      <a:latin typeface="Cambria Math"/>
                                    </a:rPr>
                                    <m:t>𝜕</m:t>
                                  </m:r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sub>
                                    <m:sup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𝑎𝑏𝑐</m:t>
                                      </m:r>
                                    </m:sup>
                                  </m:sSubSup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latin typeface="Cambria Math"/>
                                    </a:rPr>
                                    <m:t>∆</m:t>
                                  </m:r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sub>
                                    <m:sup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𝑎𝑏𝑐</m:t>
                                      </m:r>
                                    </m:sup>
                                  </m:sSubSup>
                                </m:num>
                                <m:den>
                                  <m:r>
                                    <a:rPr lang="en-US" i="1">
                                      <a:latin typeface="Cambria Math"/>
                                    </a:rPr>
                                    <m:t>𝜕</m:t>
                                  </m:r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sub>
                                    <m:sup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𝑎𝑏𝑐</m:t>
                                      </m:r>
                                    </m:sup>
                                  </m:sSubSup>
                                </m:den>
                              </m:f>
                            </m:e>
                          </m:mr>
                        </m:m>
                      </m:e>
                    </m:d>
                  </m:oMath>
                </a14:m>
                <a:endParaRPr lang="en-US" dirty="0" smtClean="0"/>
              </a:p>
              <a:p>
                <a:pPr marL="0" indent="0" algn="ctr">
                  <a:buNone/>
                </a:pPr>
                <a:endParaRPr lang="en-US" dirty="0" smtClean="0"/>
              </a:p>
              <a:p>
                <a:r>
                  <a:rPr lang="en-US" dirty="0" smtClean="0"/>
                  <a:t>The off-diagonal elements are identical to the corresponding elements of the bus admittance matrix. </a:t>
                </a: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963" t="-1078" b="-9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87</a:t>
            </a:fld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7848600" y="2632165"/>
            <a:ext cx="76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(66)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4948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TCIM-NR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 smtClean="0"/>
                  <a:t>The current mismatch of (66) for bus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𝑘</m:t>
                    </m:r>
                  </m:oMath>
                </a14:m>
                <a:r>
                  <a:rPr lang="en-US" dirty="0" smtClean="0"/>
                  <a:t> and phase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𝑠</m:t>
                    </m:r>
                  </m:oMath>
                </a14:m>
                <a:r>
                  <a:rPr lang="en-US" dirty="0" smtClean="0"/>
                  <a:t> can be expressed:</a:t>
                </a:r>
              </a:p>
              <a:p>
                <a:endParaRPr lang="en-US" sz="200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/>
                        </a:rPr>
                        <m:t>∆</m:t>
                      </m:r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𝐼</m:t>
                          </m:r>
                        </m:e>
                        <m:sub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𝑠</m:t>
                          </m:r>
                        </m:sup>
                      </m:sSubSup>
                      <m:r>
                        <a:rPr lang="en-US" sz="200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𝑠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∆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𝑠</m:t>
                              </m:r>
                            </m:sup>
                          </m:sSubSup>
                          <m:r>
                            <a:rPr lang="en-US" sz="2000" i="1">
                              <a:latin typeface="Cambria Math"/>
                            </a:rPr>
                            <m:t>  +  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𝑠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∆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𝑠</m:t>
                              </m:r>
                            </m:sup>
                          </m:sSubSup>
                        </m:num>
                        <m:den>
                          <m:sSup>
                            <m:s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sub>
                                    <m:sup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𝑠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 i="1">
                              <a:latin typeface="Cambria Math"/>
                            </a:rPr>
                            <m:t>+  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sub>
                                    <m:sup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𝑠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000" dirty="0" smtClean="0"/>
              </a:p>
              <a:p>
                <a:pPr marL="0" indent="0">
                  <a:buNone/>
                </a:pPr>
                <a:endParaRPr lang="en-US" sz="200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/>
                        </a:rPr>
                        <m:t>∆</m:t>
                      </m:r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𝐼</m:t>
                          </m:r>
                        </m:e>
                        <m:sub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𝑠</m:t>
                          </m:r>
                        </m:sup>
                      </m:sSubSup>
                      <m:r>
                        <a:rPr lang="en-US" sz="200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𝑠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∆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𝑠</m:t>
                              </m:r>
                            </m:sup>
                          </m:sSubSup>
                          <m:r>
                            <a:rPr lang="en-US" sz="2000" i="1">
                              <a:latin typeface="Cambria Math"/>
                            </a:rPr>
                            <m:t>  +  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𝑠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∆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𝑠</m:t>
                              </m:r>
                            </m:sup>
                          </m:sSubSup>
                        </m:num>
                        <m:den>
                          <m:sSup>
                            <m:s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sub>
                                    <m:sup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𝑠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 i="1">
                              <a:latin typeface="Cambria Math"/>
                            </a:rPr>
                            <m:t>+  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sub>
                                    <m:sup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𝑠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963" t="-1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88</a:t>
            </a:fld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7924800" y="3629967"/>
            <a:ext cx="838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(67)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9496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52400" y="1295400"/>
                <a:ext cx="8991600" cy="510540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 smtClean="0"/>
                  <a:t> where active and reactive power mismatches given by:</a:t>
                </a:r>
              </a:p>
              <a:p>
                <a:endParaRPr lang="en-US" sz="200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∆</m:t>
                          </m:r>
                          <m:r>
                            <a:rPr lang="en-US" sz="2000" i="1"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𝑘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𝑠</m:t>
                          </m:r>
                        </m:sup>
                      </m:sSubSup>
                      <m:r>
                        <a:rPr lang="en-US" sz="2000" i="1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∆</m:t>
                                  </m:r>
                                  <m:r>
                                    <a:rPr lang="en-US" sz="2000" i="1">
                                      <a:latin typeface="Cambria Math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atin typeface="Cambria Math"/>
                                    </a:rPr>
                                    <m:t>𝑠𝑝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sz="2000" i="1">
                              <a:latin typeface="Cambria Math"/>
                            </a:rPr>
                            <m:t>𝑠</m:t>
                          </m:r>
                        </m:sup>
                      </m:sSup>
                      <m:r>
                        <a:rPr lang="en-US" sz="2000" i="1">
                          <a:latin typeface="Cambria Math"/>
                        </a:rPr>
                        <m:t>−</m:t>
                      </m:r>
                      <m:sSup>
                        <m:s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∆</m:t>
                                  </m:r>
                                  <m:r>
                                    <a:rPr lang="en-US" sz="2000" i="1">
                                      <a:latin typeface="Cambria Math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atin typeface="Cambria Math"/>
                                    </a:rPr>
                                    <m:t>𝑐𝑎𝑙𝑐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sz="2000" i="1">
                              <a:latin typeface="Cambria Math"/>
                            </a:rPr>
                            <m:t>𝑠</m:t>
                          </m:r>
                        </m:sup>
                      </m:sSup>
                    </m:oMath>
                  </m:oMathPara>
                </a14:m>
                <a:endParaRPr lang="en-US" sz="2000" dirty="0" smtClean="0"/>
              </a:p>
              <a:p>
                <a:pPr marL="0" indent="0">
                  <a:buNone/>
                </a:pPr>
                <a:endParaRPr lang="en-US" sz="200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∆</m:t>
                          </m:r>
                          <m:r>
                            <a:rPr lang="en-US" sz="2000" i="1">
                              <a:latin typeface="Cambria Math"/>
                            </a:rPr>
                            <m:t>𝑄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𝑘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𝑠</m:t>
                          </m:r>
                        </m:sup>
                      </m:sSubSup>
                      <m:r>
                        <a:rPr lang="en-US" sz="2000" i="1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∆</m:t>
                                  </m:r>
                                  <m:r>
                                    <a:rPr lang="en-US" sz="2000" i="1">
                                      <a:latin typeface="Cambria Math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atin typeface="Cambria Math"/>
                                    </a:rPr>
                                    <m:t>𝑠𝑝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sz="2000" i="1">
                              <a:latin typeface="Cambria Math"/>
                            </a:rPr>
                            <m:t>𝑠</m:t>
                          </m:r>
                        </m:sup>
                      </m:sSup>
                      <m:r>
                        <a:rPr lang="en-US" sz="2000" i="1">
                          <a:latin typeface="Cambria Math"/>
                        </a:rPr>
                        <m:t>−</m:t>
                      </m:r>
                      <m:sSup>
                        <m:s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∆</m:t>
                                  </m:r>
                                  <m:r>
                                    <a:rPr lang="en-US" sz="2000" i="1">
                                      <a:latin typeface="Cambria Math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atin typeface="Cambria Math"/>
                                    </a:rPr>
                                    <m:t>𝑐𝑎𝑙𝑐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sz="2000" i="1">
                              <a:latin typeface="Cambria Math"/>
                            </a:rPr>
                            <m:t>𝑠</m:t>
                          </m:r>
                        </m:sup>
                      </m:sSup>
                    </m:oMath>
                  </m:oMathPara>
                </a14:m>
                <a:endParaRPr lang="en-US" sz="2000" dirty="0" smtClean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 smtClean="0"/>
                  <a:t>	</a:t>
                </a:r>
                <a:r>
                  <a:rPr lang="en-US" dirty="0" smtClean="0"/>
                  <a:t>where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b="0" i="1">
                                      <a:latin typeface="Cambria Math"/>
                                    </a:rPr>
                                    <m:t>∆</m:t>
                                  </m:r>
                                  <m:r>
                                    <a:rPr lang="en-US" sz="2000" b="0" i="1">
                                      <a:latin typeface="Cambria Math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sz="2000" b="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lang="en-US" sz="2000" b="0" i="1">
                                      <a:latin typeface="Cambria Math"/>
                                    </a:rPr>
                                    <m:t>𝑐𝑎𝑙𝑐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sz="2000" b="0" i="1">
                              <a:latin typeface="Cambria Math"/>
                            </a:rPr>
                            <m:t>𝑠</m:t>
                          </m:r>
                        </m:sup>
                      </m:sSup>
                      <m:r>
                        <a:rPr lang="en-US" sz="2000" b="0" i="1">
                          <a:latin typeface="Cambria Math"/>
                        </a:rPr>
                        <m:t>=</m:t>
                      </m:r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b="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b="0" i="1">
                                  <a:latin typeface="Cambria Math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000" b="0" i="1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</m:sub>
                        <m:sup>
                          <m:r>
                            <a:rPr lang="en-US" sz="2000" b="0" i="1">
                              <a:latin typeface="Cambria Math"/>
                            </a:rPr>
                            <m:t>𝑠</m:t>
                          </m:r>
                        </m:sup>
                      </m:sSubSup>
                      <m:sSup>
                        <m:s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b="0" i="1">
                                      <a:latin typeface="Cambria Math"/>
                                    </a:rPr>
                                    <m:t>𝐼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>
                                          <a:latin typeface="Cambria Math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sz="2000" b="0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</m:sub>
                                <m:sup>
                                  <m:r>
                                    <a:rPr lang="en-US" sz="2000" b="0" i="1">
                                      <a:latin typeface="Cambria Math"/>
                                    </a:rPr>
                                    <m:t>𝑐𝑎𝑙𝑐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sz="2000" b="0" i="1">
                              <a:latin typeface="Cambria Math"/>
                            </a:rPr>
                            <m:t>𝑠</m:t>
                          </m:r>
                        </m:sup>
                      </m:sSup>
                      <m:r>
                        <a:rPr lang="en-US" sz="2000" b="0" i="1">
                          <a:latin typeface="Cambria Math"/>
                        </a:rPr>
                        <m:t>+</m:t>
                      </m:r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b="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b="0" i="1">
                                  <a:latin typeface="Cambria Math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2000" b="0" i="1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</m:sub>
                        <m:sup>
                          <m:r>
                            <a:rPr lang="en-US" sz="2000" b="0" i="1">
                              <a:latin typeface="Cambria Math"/>
                            </a:rPr>
                            <m:t>𝑠</m:t>
                          </m:r>
                        </m:sup>
                      </m:sSubSup>
                      <m:sSup>
                        <m:s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b="0" i="1">
                                      <a:latin typeface="Cambria Math"/>
                                    </a:rPr>
                                    <m:t>𝐼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>
                                          <a:latin typeface="Cambria Math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en-US" sz="2000" b="0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</m:sub>
                                <m:sup>
                                  <m:r>
                                    <a:rPr lang="en-US" sz="2000" b="0" i="1">
                                      <a:latin typeface="Cambria Math"/>
                                    </a:rPr>
                                    <m:t>𝑐𝑎𝑙𝑐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sz="2000" b="0" i="1">
                              <a:latin typeface="Cambria Math"/>
                            </a:rPr>
                            <m:t>𝑠</m:t>
                          </m:r>
                        </m:sup>
                      </m:sSup>
                    </m:oMath>
                  </m:oMathPara>
                </a14:m>
                <a:endParaRPr lang="en-US" sz="2000" dirty="0" smtClean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∆</m:t>
                                  </m:r>
                                  <m:r>
                                    <a:rPr lang="en-US" sz="2000" i="1">
                                      <a:latin typeface="Cambria Math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atin typeface="Cambria Math"/>
                                    </a:rPr>
                                    <m:t>𝑐𝑎𝑙𝑐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sz="2000" i="1">
                              <a:latin typeface="Cambria Math"/>
                            </a:rPr>
                            <m:t>𝑠</m:t>
                          </m:r>
                        </m:sup>
                      </m:sSup>
                      <m:r>
                        <a:rPr lang="en-US" sz="2000" i="1">
                          <a:latin typeface="Cambria Math"/>
                        </a:rPr>
                        <m:t>=</m:t>
                      </m:r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𝑠</m:t>
                          </m:r>
                        </m:sup>
                      </m:sSubSup>
                      <m:sSup>
                        <m:s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𝐼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</m:sub>
                                <m:sup>
                                  <m:r>
                                    <a:rPr lang="en-US" sz="2000" i="1">
                                      <a:latin typeface="Cambria Math"/>
                                    </a:rPr>
                                    <m:t>𝑐𝑎𝑙𝑐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sz="2000" i="1">
                              <a:latin typeface="Cambria Math"/>
                            </a:rPr>
                            <m:t>𝑠</m:t>
                          </m:r>
                        </m:sup>
                      </m:sSup>
                      <m:r>
                        <a:rPr lang="en-US" sz="2000" i="1">
                          <a:latin typeface="Cambria Math"/>
                        </a:rPr>
                        <m:t>+</m:t>
                      </m:r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𝑠</m:t>
                          </m:r>
                        </m:sup>
                      </m:sSubSup>
                      <m:sSup>
                        <m:s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𝐼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</m:sub>
                                <m:sup>
                                  <m:r>
                                    <a:rPr lang="en-US" sz="2000" i="1">
                                      <a:latin typeface="Cambria Math"/>
                                    </a:rPr>
                                    <m:t>𝑐𝑎𝑙𝑐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sz="2000" i="1">
                              <a:latin typeface="Cambria Math"/>
                            </a:rPr>
                            <m:t>𝑠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2400" y="1295400"/>
                <a:ext cx="8991600" cy="5105400"/>
              </a:xfrm>
              <a:blipFill rotWithShape="1">
                <a:blip r:embed="rId2"/>
                <a:stretch>
                  <a:fillRect l="-203" t="-9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TCIM-NR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8077200" y="2590800"/>
            <a:ext cx="76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(68)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077200" y="4876800"/>
            <a:ext cx="76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(69)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8349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 algn="ctr"/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The Network Formulation Cont.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5105400"/>
          </a:xfrm>
        </p:spPr>
        <p:txBody>
          <a:bodyPr>
            <a:normAutofit/>
          </a:bodyPr>
          <a:lstStyle/>
          <a:p>
            <a:r>
              <a:rPr lang="en-US" dirty="0" smtClean="0"/>
              <a:t>The “pi” model is a common representation for a transmission line.</a:t>
            </a:r>
          </a:p>
          <a:p>
            <a:endParaRPr lang="en-US" dirty="0" smtClean="0"/>
          </a:p>
          <a:p>
            <a:r>
              <a:rPr lang="en-US" dirty="0" smtClean="0"/>
              <a:t>There are two parts:</a:t>
            </a:r>
          </a:p>
          <a:p>
            <a:pPr lvl="1"/>
            <a:r>
              <a:rPr lang="en-US" dirty="0" smtClean="0"/>
              <a:t>A series impendence</a:t>
            </a:r>
          </a:p>
          <a:p>
            <a:pPr lvl="1"/>
            <a:r>
              <a:rPr lang="en-US" dirty="0" smtClean="0"/>
              <a:t>Two shunt capacitances</a:t>
            </a:r>
          </a:p>
          <a:p>
            <a:endParaRPr lang="en-US" dirty="0" smtClean="0"/>
          </a:p>
          <a:p>
            <a:r>
              <a:rPr lang="en-US" dirty="0" smtClean="0"/>
              <a:t>The pi model is adequate for a single line section when solving for a steady state values, i.e. powerflow.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374F4C-6F3E-484F-A934-9CF2ACF3304B}" type="slidenum">
              <a:rPr lang="en-US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pPr/>
              <a:t>9</a:t>
            </a:fld>
            <a:endParaRPr lang="en-US" dirty="0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9" name="Picture 5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2155574"/>
            <a:ext cx="4038600" cy="34152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29817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TCIM-NR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304799" y="1752600"/>
                <a:ext cx="8859473" cy="40936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Wingdings" pitchFamily="2" charset="2"/>
                  <a:buChar char="Ø"/>
                </a:pP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The system of linear equations in (66) are solved for the voltage increments using sparse matrix techniques using the Tinney-2 ordering scheme. </a:t>
                </a:r>
              </a:p>
              <a:p>
                <a:pPr marL="342900" indent="-342900">
                  <a:buFont typeface="Wingdings" pitchFamily="2" charset="2"/>
                  <a:buChar char="Ø"/>
                </a:pPr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342900" indent="-342900">
                  <a:buFont typeface="Wingdings" pitchFamily="2" charset="2"/>
                  <a:buChar char="Ø"/>
                </a:pP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At each iteration, the voltages are updated.</a:t>
                </a:r>
              </a:p>
              <a:p>
                <a:pPr marL="342900" indent="-342900">
                  <a:buFont typeface="Wingdings" pitchFamily="2" charset="2"/>
                  <a:buChar char="Ø"/>
                </a:pPr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𝑟𝑚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</m:sub>
                                <m:sup>
                                  <m:r>
                                    <a:rPr lang="en-US" sz="2400" i="1">
                                      <a:latin typeface="Cambria Math"/>
                                    </a:rPr>
                                    <m:t>𝑎𝑏𝑐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sz="2400" i="1">
                              <a:latin typeface="Cambria Math"/>
                            </a:rPr>
                            <m:t>h</m:t>
                          </m:r>
                          <m:r>
                            <a:rPr lang="en-US" sz="2400" i="1">
                              <a:latin typeface="Cambria Math"/>
                            </a:rPr>
                            <m:t>+1</m:t>
                          </m:r>
                        </m:sup>
                      </m:sSup>
                      <m:r>
                        <a:rPr lang="en-US" sz="2400" i="1">
                          <a:latin typeface="Cambria Math"/>
                        </a:rPr>
                        <m:t>= </m:t>
                      </m:r>
                      <m:sSup>
                        <m:sSupPr>
                          <m:ctrlPr>
                            <a:rPr lang="en-US" sz="2400" i="1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𝑟𝑚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</m:sub>
                                <m:sup>
                                  <m:r>
                                    <a:rPr lang="en-US" sz="2400" i="1">
                                      <a:latin typeface="Cambria Math"/>
                                    </a:rPr>
                                    <m:t>𝑎𝑏𝑐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sz="2400" i="1">
                              <a:latin typeface="Cambria Math"/>
                            </a:rPr>
                            <m:t>h</m:t>
                          </m:r>
                        </m:sup>
                      </m:sSup>
                      <m:r>
                        <a:rPr lang="en-US" sz="2400" i="1">
                          <a:latin typeface="Cambria Math"/>
                        </a:rPr>
                        <m:t>+</m:t>
                      </m:r>
                      <m:sSup>
                        <m:sSupPr>
                          <m:ctrlPr>
                            <a:rPr lang="en-US" sz="2400" i="1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∆</m:t>
                              </m:r>
                              <m:sSubSup>
                                <m:sSubSup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𝑟𝑚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</m:sub>
                                <m:sup>
                                  <m:r>
                                    <a:rPr lang="en-US" sz="2400" i="1">
                                      <a:latin typeface="Cambria Math"/>
                                    </a:rPr>
                                    <m:t>𝑎𝑏𝑐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sz="2400" i="1">
                              <a:latin typeface="Cambria Math"/>
                            </a:rPr>
                            <m:t>h</m:t>
                          </m:r>
                        </m:sup>
                      </m:sSup>
                    </m:oMath>
                  </m:oMathPara>
                </a14:m>
                <a:endParaRPr lang="en-US" sz="2400" i="1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sz="2400" i="1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w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here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sSub>
                            <m:sSubPr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𝑟𝑚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</m:sub>
                        <m:sup>
                          <m:r>
                            <a:rPr lang="en-US" sz="2400" i="1">
                              <a:latin typeface="Cambria Math"/>
                            </a:rPr>
                            <m:t>𝑎𝑏𝑐</m:t>
                          </m:r>
                        </m:sup>
                      </m:sSubSup>
                      <m:r>
                        <a:rPr lang="en-US" sz="2400" i="1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</m:sub>
                                <m:sup>
                                  <m:r>
                                    <a:rPr lang="en-US" sz="2400" i="1">
                                      <a:latin typeface="Cambria Math"/>
                                    </a:rPr>
                                    <m:t>𝑎</m:t>
                                  </m:r>
                                </m:sup>
                              </m:sSubSup>
                              <m:r>
                                <a:rPr lang="en-US" sz="2400" i="1">
                                  <a:latin typeface="Cambria Math"/>
                                </a:rPr>
                                <m:t>    </m:t>
                              </m:r>
                              <m:sSubSup>
                                <m:sSubSup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</m:sub>
                                <m:sup>
                                  <m:r>
                                    <a:rPr lang="en-US" sz="2400" i="1">
                                      <a:latin typeface="Cambria Math"/>
                                    </a:rPr>
                                    <m:t>𝑏</m:t>
                                  </m:r>
                                </m:sup>
                              </m:sSubSup>
                              <m:r>
                                <a:rPr lang="en-US" sz="2400" i="1">
                                  <a:latin typeface="Cambria Math"/>
                                </a:rPr>
                                <m:t>    </m:t>
                              </m:r>
                              <m:sSubSup>
                                <m:sSubSup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</m:sub>
                                <m:sup>
                                  <m:r>
                                    <a:rPr lang="en-US" sz="2400" i="1">
                                      <a:latin typeface="Cambria Math"/>
                                    </a:rPr>
                                    <m:t>𝑐</m:t>
                                  </m:r>
                                </m:sup>
                              </m:sSubSup>
                              <m:r>
                                <a:rPr lang="en-US" sz="2400" i="1">
                                  <a:latin typeface="Cambria Math"/>
                                </a:rPr>
                                <m:t>    </m:t>
                              </m:r>
                              <m:sSubSup>
                                <m:sSubSup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</m:sub>
                                <m:sup>
                                  <m:r>
                                    <a:rPr lang="en-US" sz="2400" i="1">
                                      <a:latin typeface="Cambria Math"/>
                                    </a:rPr>
                                    <m:t>𝑎</m:t>
                                  </m:r>
                                </m:sup>
                              </m:sSubSup>
                              <m:r>
                                <a:rPr lang="en-US" sz="2400" i="1">
                                  <a:latin typeface="Cambria Math"/>
                                </a:rPr>
                                <m:t>    </m:t>
                              </m:r>
                              <m:sSubSup>
                                <m:sSubSup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</m:sub>
                                <m:sup>
                                  <m:r>
                                    <a:rPr lang="en-US" sz="2400" i="1">
                                      <a:latin typeface="Cambria Math"/>
                                    </a:rPr>
                                    <m:t>𝑏</m:t>
                                  </m:r>
                                </m:sup>
                              </m:sSubSup>
                              <m:r>
                                <a:rPr lang="en-US" sz="2400" i="1">
                                  <a:latin typeface="Cambria Math"/>
                                </a:rPr>
                                <m:t>    </m:t>
                              </m:r>
                              <m:sSubSup>
                                <m:sSubSup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</m:sub>
                                <m:sup>
                                  <m:r>
                                    <a:rPr lang="en-US" sz="2400" i="1">
                                      <a:latin typeface="Cambria Math"/>
                                    </a:rPr>
                                    <m:t>𝑐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/>
                            </a:rPr>
                            <m:t>T</m:t>
                          </m:r>
                        </m:sup>
                      </m:sSup>
                    </m:oMath>
                  </m:oMathPara>
                </a14:m>
                <a:endParaRPr lang="en-US" sz="2400" dirty="0" smtClean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799" y="1752600"/>
                <a:ext cx="8859473" cy="4093621"/>
              </a:xfrm>
              <a:prstGeom prst="rect">
                <a:avLst/>
              </a:prstGeom>
              <a:blipFill rotWithShape="1">
                <a:blip r:embed="rId2"/>
                <a:stretch>
                  <a:fillRect l="-1032" t="-11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8229600" y="4038600"/>
            <a:ext cx="76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(70)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994537" y="6482663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90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4138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TCIM-NR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7500" lnSpcReduction="20000"/>
              </a:bodyPr>
              <a:lstStyle/>
              <a:p>
                <a:r>
                  <a:rPr lang="en-US" i="1" dirty="0" smtClean="0"/>
                  <a:t>Representing PV Buses</a:t>
                </a:r>
              </a:p>
              <a:p>
                <a:pPr lvl="1"/>
                <a:r>
                  <a:rPr lang="en-US" sz="2400" dirty="0" smtClean="0"/>
                  <a:t>Assume a PV bus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/>
                      </a:rPr>
                      <m:t>𝑘</m:t>
                    </m:r>
                  </m:oMath>
                </a14:m>
                <a:r>
                  <a:rPr lang="en-US" sz="2400" dirty="0" smtClean="0"/>
                  <a:t> is directly connected to buses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/>
                      </a:rPr>
                      <m:t>𝑖</m:t>
                    </m:r>
                  </m:oMath>
                </a14:m>
                <a:r>
                  <a:rPr lang="en-US" sz="2400" dirty="0" smtClean="0"/>
                  <a:t> and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/>
                      </a:rPr>
                      <m:t>𝑙</m:t>
                    </m:r>
                  </m:oMath>
                </a14:m>
                <a:r>
                  <a:rPr lang="en-US" sz="2400" dirty="0" smtClean="0"/>
                  <a:t>. </a:t>
                </a:r>
              </a:p>
              <a:p>
                <a:pPr lvl="1"/>
                <a:r>
                  <a:rPr lang="en-US" sz="2400" dirty="0" smtClean="0"/>
                  <a:t>Then </a:t>
                </a:r>
                <a:r>
                  <a:rPr lang="en-US" sz="2400" dirty="0" err="1" smtClean="0"/>
                  <a:t>Eq</a:t>
                </a:r>
                <a:r>
                  <a:rPr lang="en-US" sz="2400" dirty="0" smtClean="0"/>
                  <a:t> (66) can be expressed:</a:t>
                </a:r>
              </a:p>
              <a:p>
                <a:endParaRPr lang="en-US" sz="120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∆</m:t>
                                      </m:r>
                                      <m:sSubSup>
                                        <m:sSubSup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𝐼</m:t>
                                          </m:r>
                                        </m:e>
                                        <m:sub>
                                          <m:sSub>
                                            <m:sSubPr>
                                              <m:ctrlPr>
                                                <a:rPr lang="en-US" sz="2000" i="1">
                                                  <a:latin typeface="Cambria Math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i="1">
                                                  <a:latin typeface="Cambria Math"/>
                                                </a:rPr>
                                                <m:t>𝑚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000" i="1">
                                                  <a:latin typeface="Cambria Math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sub>
                                        <m:sup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𝑎𝑏𝑐</m:t>
                                          </m:r>
                                        </m:sup>
                                      </m:sSubSup>
                                    </m:e>
                                  </m:mr>
                                  <m:m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∆</m:t>
                                      </m:r>
                                      <m:sSubSup>
                                        <m:sSubSup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𝐼</m:t>
                                          </m:r>
                                        </m:e>
                                        <m:sub>
                                          <m:sSub>
                                            <m:sSubPr>
                                              <m:ctrlPr>
                                                <a:rPr lang="en-US" sz="2000" i="1">
                                                  <a:latin typeface="Cambria Math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i="1">
                                                  <a:latin typeface="Cambria Math"/>
                                                </a:rPr>
                                                <m:t>𝑟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000" i="1">
                                                  <a:latin typeface="Cambria Math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sub>
                                        <m:sup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𝑎𝑏𝑐</m:t>
                                          </m:r>
                                        </m:sup>
                                      </m:sSubSup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a:rPr lang="en-US" sz="2000" i="1">
                                                <a:latin typeface="Cambria Math"/>
                                              </a:rPr>
                                              <m:t>∆</m:t>
                                            </m:r>
                                            <m:sSubSup>
                                              <m:sSubSupPr>
                                                <m:ctrlP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𝐼</m:t>
                                                </m:r>
                                              </m:e>
                                              <m:sub>
                                                <m:sSub>
                                                  <m:sSubPr>
                                                    <m:ctrlPr>
                                                      <a:rPr lang="en-US" sz="2000" i="1">
                                                        <a:latin typeface="Cambria Math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sz="2000" i="1">
                                                        <a:latin typeface="Cambria Math"/>
                                                      </a:rPr>
                                                      <m:t>𝑚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sz="2000" i="1">
                                                        <a:latin typeface="Cambria Math"/>
                                                      </a:rPr>
                                                      <m:t>𝑖</m:t>
                                                    </m:r>
                                                  </m:sub>
                                                </m:sSub>
                                              </m:sub>
                                              <m:sup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𝑎𝑏𝑐</m:t>
                                                </m:r>
                                              </m:sup>
                                            </m:sSubSup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US" sz="2000" i="1">
                                                <a:latin typeface="Cambria Math"/>
                                              </a:rPr>
                                              <m:t>∆</m:t>
                                            </m:r>
                                            <m:sSubSup>
                                              <m:sSubSupPr>
                                                <m:ctrlP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𝐼</m:t>
                                                </m:r>
                                              </m:e>
                                              <m:sub>
                                                <m:sSub>
                                                  <m:sSubPr>
                                                    <m:ctrlPr>
                                                      <a:rPr lang="en-US" sz="2000" i="1">
                                                        <a:latin typeface="Cambria Math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sz="2000" i="1">
                                                        <a:latin typeface="Cambria Math"/>
                                                      </a:rPr>
                                                      <m:t>𝑟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sz="2000" i="1">
                                                        <a:latin typeface="Cambria Math"/>
                                                      </a:rPr>
                                                      <m:t>𝑖</m:t>
                                                    </m:r>
                                                  </m:sub>
                                                </m:sSub>
                                              </m:sub>
                                              <m:sup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𝑎𝑏𝑐</m:t>
                                                </m:r>
                                              </m:sup>
                                            </m:sSubSup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000" b="1" i="1">
                                                    <a:latin typeface="Cambria Math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a:rPr lang="en-US" sz="2000" b="1" i="1">
                                                      <a:latin typeface="Cambria Math"/>
                                                    </a:rPr>
                                                    <m:t>∆</m:t>
                                                  </m:r>
                                                  <m:sSubSup>
                                                    <m:sSubSupPr>
                                                      <m:ctrlPr>
                                                        <a:rPr lang="en-US" sz="2000" b="1" i="1">
                                                          <a:latin typeface="Cambria Math"/>
                                                        </a:rPr>
                                                      </m:ctrlPr>
                                                    </m:sSubSupPr>
                                                    <m:e>
                                                      <m:r>
                                                        <a:rPr lang="en-US" sz="2000" b="1" i="1">
                                                          <a:latin typeface="Cambria Math"/>
                                                        </a:rPr>
                                                        <m:t>𝑰</m:t>
                                                      </m:r>
                                                    </m:e>
                                                    <m:sub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sz="2000" b="1" i="1">
                                                              <a:latin typeface="Cambria Math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en-US" sz="2000" b="1" i="1">
                                                              <a:latin typeface="Cambria Math"/>
                                                            </a:rPr>
                                                            <m:t>𝒎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en-US" sz="2000" b="1" i="1">
                                                              <a:latin typeface="Cambria Math"/>
                                                            </a:rPr>
                                                            <m:t>𝒌</m:t>
                                                          </m:r>
                                                        </m:sub>
                                                      </m:sSub>
                                                    </m:sub>
                                                    <m:sup>
                                                      <m:r>
                                                        <a:rPr lang="en-US" sz="2000" b="1" i="1">
                                                          <a:latin typeface="Cambria Math"/>
                                                        </a:rPr>
                                                        <m:t>𝒂𝒃𝒄</m:t>
                                                      </m:r>
                                                    </m:sup>
                                                  </m:sSubSup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US" sz="2000" b="1" i="1">
                                                      <a:latin typeface="Cambria Math"/>
                                                    </a:rPr>
                                                    <m:t>∆</m:t>
                                                  </m:r>
                                                  <m:sSubSup>
                                                    <m:sSubSupPr>
                                                      <m:ctrlPr>
                                                        <a:rPr lang="en-US" sz="2000" b="1" i="1">
                                                          <a:latin typeface="Cambria Math"/>
                                                        </a:rPr>
                                                      </m:ctrlPr>
                                                    </m:sSubSupPr>
                                                    <m:e>
                                                      <m:r>
                                                        <a:rPr lang="en-US" sz="2000" b="1" i="1">
                                                          <a:latin typeface="Cambria Math"/>
                                                        </a:rPr>
                                                        <m:t>𝑰</m:t>
                                                      </m:r>
                                                    </m:e>
                                                    <m:sub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sz="2000" b="1" i="1">
                                                              <a:latin typeface="Cambria Math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en-US" sz="2000" b="1" i="1">
                                                              <a:latin typeface="Cambria Math"/>
                                                            </a:rPr>
                                                            <m:t>𝒓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en-US" sz="2000" b="1" i="1">
                                                              <a:latin typeface="Cambria Math"/>
                                                            </a:rPr>
                                                            <m:t>𝒌</m:t>
                                                          </m:r>
                                                        </m:sub>
                                                      </m:sSub>
                                                    </m:sub>
                                                    <m:sup>
                                                      <m:r>
                                                        <a:rPr lang="en-US" sz="2000" b="1" i="1">
                                                          <a:latin typeface="Cambria Math"/>
                                                        </a:rPr>
                                                        <m:t>𝒂𝒃𝒄</m:t>
                                                      </m:r>
                                                    </m:sup>
                                                  </m:sSubSup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a:rPr lang="en-US" sz="2000" i="1">
                                                      <a:latin typeface="Cambria Math"/>
                                                    </a:rPr>
                                                    <m:t>⋮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US" sz="2000" i="1">
                                                      <a:latin typeface="Cambria Math"/>
                                                    </a:rPr>
                                                    <m:t>∆</m:t>
                                                  </m:r>
                                                  <m:sSubSup>
                                                    <m:sSubSupPr>
                                                      <m:ctrlPr>
                                                        <a:rPr lang="en-US" sz="2000" i="1">
                                                          <a:latin typeface="Cambria Math"/>
                                                        </a:rPr>
                                                      </m:ctrlPr>
                                                    </m:sSubSupPr>
                                                    <m:e>
                                                      <m:r>
                                                        <a:rPr lang="en-US" sz="2000" i="1">
                                                          <a:latin typeface="Cambria Math"/>
                                                        </a:rPr>
                                                        <m:t>𝐼</m:t>
                                                      </m:r>
                                                    </m:e>
                                                    <m:sub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sz="2000" i="1">
                                                              <a:latin typeface="Cambria Math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en-US" sz="2000" i="1">
                                                              <a:latin typeface="Cambria Math"/>
                                                            </a:rPr>
                                                            <m:t>𝑚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en-US" sz="2000" i="1">
                                                              <a:latin typeface="Cambria Math"/>
                                                            </a:rPr>
                                                            <m:t>𝑙</m:t>
                                                          </m:r>
                                                        </m:sub>
                                                      </m:sSub>
                                                    </m:sub>
                                                    <m:sup>
                                                      <m:r>
                                                        <a:rPr lang="en-US" sz="2000" i="1">
                                                          <a:latin typeface="Cambria Math"/>
                                                        </a:rPr>
                                                        <m:t>𝑎𝑏𝑐</m:t>
                                                      </m:r>
                                                    </m:sup>
                                                  </m:sSubSup>
                                                </m:e>
                                              </m:mr>
                                              <m:mr>
                                                <m:e>
                                                  <m:m>
                                                    <m:mPr>
                                                      <m:mcs>
                                                        <m:mc>
                                                          <m:mcPr>
                                                            <m:count m:val="1"/>
                                                            <m:mcJc m:val="center"/>
                                                          </m:mcPr>
                                                        </m:mc>
                                                      </m:mcs>
                                                      <m:ctrlPr>
                                                        <a:rPr lang="en-US" sz="2000" i="1">
                                                          <a:latin typeface="Cambria Math"/>
                                                        </a:rPr>
                                                      </m:ctrlPr>
                                                    </m:mPr>
                                                    <m:mr>
                                                      <m:e>
                                                        <m:r>
                                                          <a:rPr lang="en-US" sz="2000" i="1">
                                                            <a:latin typeface="Cambria Math"/>
                                                          </a:rPr>
                                                          <m:t>∆</m:t>
                                                        </m:r>
                                                        <m:sSubSup>
                                                          <m:sSubSupPr>
                                                            <m:ctrlPr>
                                                              <a:rPr lang="en-US" sz="2000" i="1">
                                                                <a:latin typeface="Cambria Math"/>
                                                              </a:rPr>
                                                            </m:ctrlPr>
                                                          </m:sSubSupPr>
                                                          <m:e>
                                                            <m:r>
                                                              <a:rPr lang="en-US" sz="2000" i="1">
                                                                <a:latin typeface="Cambria Math"/>
                                                              </a:rPr>
                                                              <m:t>𝐼</m:t>
                                                            </m:r>
                                                          </m:e>
                                                          <m:sub>
                                                            <m:sSub>
                                                              <m:sSubPr>
                                                                <m:ctrlPr>
                                                                  <a:rPr lang="en-US" sz="2000" i="1">
                                                                    <a:latin typeface="Cambria Math"/>
                                                                  </a:rPr>
                                                                </m:ctrlPr>
                                                              </m:sSubPr>
                                                              <m:e>
                                                                <m:r>
                                                                  <a:rPr lang="en-US" sz="2000" i="1">
                                                                    <a:latin typeface="Cambria Math"/>
                                                                  </a:rPr>
                                                                  <m:t>𝑟</m:t>
                                                                </m:r>
                                                              </m:e>
                                                              <m:sub>
                                                                <m:r>
                                                                  <a:rPr lang="en-US" sz="2000" i="1">
                                                                    <a:latin typeface="Cambria Math"/>
                                                                  </a:rPr>
                                                                  <m:t>𝑙</m:t>
                                                                </m:r>
                                                              </m:sub>
                                                            </m:sSub>
                                                          </m:sub>
                                                          <m:sup>
                                                            <m:r>
                                                              <a:rPr lang="en-US" sz="2000" i="1">
                                                                <a:latin typeface="Cambria Math"/>
                                                              </a:rPr>
                                                              <m:t>𝑎𝑏𝑐</m:t>
                                                            </m:r>
                                                          </m:sup>
                                                        </m:sSubSup>
                                                      </m:e>
                                                    </m:mr>
                                                    <m:mr>
                                                      <m:e>
                                                        <m:r>
                                                          <a:rPr lang="en-US" sz="2000" i="1">
                                                            <a:latin typeface="Cambria Math"/>
                                                          </a:rPr>
                                                          <m:t>⋮</m:t>
                                                        </m:r>
                                                      </m:e>
                                                    </m:mr>
                                                  </m:m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lang="en-US" sz="2000" i="1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11</m:t>
                                    </m:r>
                                  </m:sub>
                                  <m:sup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𝑎𝑏𝑐</m:t>
                                    </m:r>
                                  </m:sup>
                                </m:sSubSup>
                                <m:r>
                                  <a:rPr lang="en-US" sz="2000" i="1">
                                    <a:latin typeface="Cambria Math"/>
                                  </a:rPr>
                                  <m:t> ⋯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mP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1</m:t>
                                          </m:r>
                                        </m:sub>
                                        <m:sup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𝑎𝑏𝑐</m:t>
                                          </m:r>
                                        </m:sup>
                                      </m:sSubSup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 ⋯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Sup>
                                              <m:sSubSupPr>
                                                <m:ctrlP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𝑌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𝑘</m:t>
                                                </m:r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𝑎𝑏𝑐</m:t>
                                                </m:r>
                                              </m:sup>
                                            </m:sSubSup>
                                            <m:r>
                                              <a:rPr lang="en-US" sz="2000" i="1">
                                                <a:latin typeface="Cambria Math"/>
                                              </a:rPr>
                                              <m:t> ⋯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a:rPr lang="en-US" sz="2000" i="1">
                                                      <a:latin typeface="Cambria Math"/>
                                                    </a:rPr>
                                                    <m:t>⋮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sSubSup>
                                                    <m:sSubSupPr>
                                                      <m:ctrlPr>
                                                        <a:rPr lang="en-US" sz="2000" i="1">
                                                          <a:latin typeface="Cambria Math"/>
                                                        </a:rPr>
                                                      </m:ctrlPr>
                                                    </m:sSubSupPr>
                                                    <m:e>
                                                      <m:r>
                                                        <a:rPr lang="en-US" sz="2000" i="1">
                                                          <a:latin typeface="Cambria Math"/>
                                                        </a:rPr>
                                                        <m:t>𝑌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000" i="1">
                                                          <a:latin typeface="Cambria Math"/>
                                                        </a:rPr>
                                                        <m:t>𝑙</m:t>
                                                      </m:r>
                                                      <m:r>
                                                        <a:rPr lang="en-US" sz="2000" i="1">
                                                          <a:latin typeface="Cambria Math"/>
                                                        </a:rPr>
                                                        <m:t>1</m:t>
                                                      </m:r>
                                                    </m:sub>
                                                    <m:sup>
                                                      <m:r>
                                                        <a:rPr lang="en-US" sz="2000" i="1">
                                                          <a:latin typeface="Cambria Math"/>
                                                        </a:rPr>
                                                        <m:t>𝑎𝑏𝑐</m:t>
                                                      </m:r>
                                                    </m:sup>
                                                  </m:sSubSup>
                                                  <m:r>
                                                    <a:rPr lang="en-US" sz="2000" i="1">
                                                      <a:latin typeface="Cambria Math"/>
                                                    </a:rPr>
                                                    <m:t> ⋯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US" sz="2000" i="1">
                                                      <a:latin typeface="Cambria Math"/>
                                                    </a:rPr>
                                                    <m:t>⋮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  <m:r>
                            <a:rPr lang="en-US" sz="2000" i="1">
                              <a:latin typeface="Cambria Math"/>
                            </a:rPr>
                            <m:t> 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1</m:t>
                                    </m:r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𝑎𝑏𝑐</m:t>
                                    </m:r>
                                  </m:sup>
                                </m:sSubSup>
                                <m:r>
                                  <a:rPr lang="en-US" sz="2000" i="1">
                                    <a:latin typeface="Cambria Math"/>
                                  </a:rPr>
                                  <m:t> ⋯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mP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𝑖𝑖</m:t>
                                          </m:r>
                                        </m:sub>
                                        <m:sup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𝑎𝑏𝑐</m:t>
                                          </m:r>
                                        </m:sup>
                                      </m:sSubSup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 ⋯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Sup>
                                              <m:sSubSupPr>
                                                <m:ctrlP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𝑌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𝑘𝑖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𝑎𝑏𝑐</m:t>
                                                </m:r>
                                              </m:sup>
                                            </m:sSubSup>
                                            <m:r>
                                              <a:rPr lang="en-US" sz="2000" i="1">
                                                <a:latin typeface="Cambria Math"/>
                                              </a:rPr>
                                              <m:t> ⋯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a:rPr lang="en-US" sz="2000" i="1">
                                                      <a:latin typeface="Cambria Math"/>
                                                    </a:rPr>
                                                    <m:t>⋮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sSubSup>
                                                    <m:sSubSupPr>
                                                      <m:ctrlPr>
                                                        <a:rPr lang="en-US" sz="2000" i="1">
                                                          <a:latin typeface="Cambria Math"/>
                                                        </a:rPr>
                                                      </m:ctrlPr>
                                                    </m:sSubSupPr>
                                                    <m:e>
                                                      <m:r>
                                                        <a:rPr lang="en-US" sz="2000" i="1">
                                                          <a:latin typeface="Cambria Math"/>
                                                        </a:rPr>
                                                        <m:t>𝑌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000" i="1">
                                                          <a:latin typeface="Cambria Math"/>
                                                        </a:rPr>
                                                        <m:t>𝑙𝑖</m:t>
                                                      </m:r>
                                                    </m:sub>
                                                    <m:sup>
                                                      <m:r>
                                                        <a:rPr lang="en-US" sz="2000" i="1">
                                                          <a:latin typeface="Cambria Math"/>
                                                        </a:rPr>
                                                        <m:t>𝑎𝑏𝑐</m:t>
                                                      </m:r>
                                                    </m:sup>
                                                  </m:sSubSup>
                                                  <m:r>
                                                    <a:rPr lang="en-US" sz="2000" i="1">
                                                      <a:latin typeface="Cambria Math"/>
                                                    </a:rPr>
                                                    <m:t> ⋯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US" sz="2000" i="1">
                                                      <a:latin typeface="Cambria Math"/>
                                                    </a:rPr>
                                                    <m:t>⋮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  <m:r>
                            <a:rPr lang="en-US" sz="2000" i="1">
                              <a:latin typeface="Cambria Math"/>
                            </a:rPr>
                            <m:t> 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sz="2000" b="1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b="1" i="1">
                                        <a:latin typeface="Cambria Math"/>
                                      </a:rPr>
                                      <m:t>𝒀</m:t>
                                    </m:r>
                                  </m:e>
                                  <m:sub>
                                    <m:r>
                                      <a:rPr lang="en-US" sz="2000" b="1" i="1">
                                        <a:latin typeface="Cambria Math"/>
                                      </a:rPr>
                                      <m:t>𝟏</m:t>
                                    </m:r>
                                    <m:r>
                                      <a:rPr lang="en-US" sz="2000" b="1" i="1">
                                        <a:latin typeface="Cambria Math"/>
                                      </a:rPr>
                                      <m:t>𝒌</m:t>
                                    </m:r>
                                  </m:sub>
                                  <m:sup>
                                    <m:r>
                                      <a:rPr lang="en-US" sz="2000" b="1" i="1">
                                        <a:latin typeface="Cambria Math"/>
                                      </a:rPr>
                                      <m:t>𝒂𝒃𝒄</m:t>
                                    </m:r>
                                  </m:sup>
                                </m:sSubSup>
                                <m:r>
                                  <a:rPr lang="en-US" sz="2000" i="1">
                                    <a:latin typeface="Cambria Math"/>
                                  </a:rPr>
                                  <m:t> ⋯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mP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US" sz="2000" b="1" i="1">
                                              <a:latin typeface="Cambria Math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000" b="1" i="1">
                                              <a:latin typeface="Cambria Math"/>
                                            </a:rPr>
                                            <m:t>𝒀</m:t>
                                          </m:r>
                                        </m:e>
                                        <m:sub>
                                          <m:r>
                                            <a:rPr lang="en-US" sz="2000" b="1" i="1">
                                              <a:latin typeface="Cambria Math"/>
                                            </a:rPr>
                                            <m:t>𝒊𝒌</m:t>
                                          </m:r>
                                        </m:sub>
                                        <m:sup>
                                          <m:r>
                                            <a:rPr lang="en-US" sz="2000" b="1" i="1">
                                              <a:latin typeface="Cambria Math"/>
                                            </a:rPr>
                                            <m:t>𝒂𝒃𝒄</m:t>
                                          </m:r>
                                        </m:sup>
                                      </m:sSubSup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 ⋯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Sup>
                                              <m:sSubSupPr>
                                                <m:ctrlPr>
                                                  <a:rPr lang="en-US" sz="2000" b="1" i="1">
                                                    <a:latin typeface="Cambria Math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US" sz="2000" b="1" i="1">
                                                    <a:latin typeface="Cambria Math"/>
                                                  </a:rPr>
                                                  <m:t>𝒀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000" b="1" i="1">
                                                    <a:latin typeface="Cambria Math"/>
                                                  </a:rPr>
                                                  <m:t>𝒌𝒌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US" sz="2000" b="1" i="1">
                                                    <a:latin typeface="Cambria Math"/>
                                                  </a:rPr>
                                                  <m:t>𝒂𝒃𝒄</m:t>
                                                </m:r>
                                              </m:sup>
                                            </m:sSubSup>
                                            <m:r>
                                              <a:rPr lang="en-US" sz="2000" i="1">
                                                <a:latin typeface="Cambria Math"/>
                                              </a:rPr>
                                              <m:t> ⋯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a:rPr lang="en-US" sz="2000" i="1">
                                                      <a:latin typeface="Cambria Math"/>
                                                    </a:rPr>
                                                    <m:t>⋮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sSubSup>
                                                    <m:sSubSupPr>
                                                      <m:ctrlPr>
                                                        <a:rPr lang="en-US" sz="2000" b="1" i="1">
                                                          <a:latin typeface="Cambria Math"/>
                                                        </a:rPr>
                                                      </m:ctrlPr>
                                                    </m:sSubSupPr>
                                                    <m:e>
                                                      <m:r>
                                                        <a:rPr lang="en-US" sz="2000" b="1" i="1">
                                                          <a:latin typeface="Cambria Math"/>
                                                        </a:rPr>
                                                        <m:t>𝒀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000" b="1" i="1">
                                                          <a:latin typeface="Cambria Math"/>
                                                        </a:rPr>
                                                        <m:t>𝒍𝒌</m:t>
                                                      </m:r>
                                                    </m:sub>
                                                    <m:sup>
                                                      <m:r>
                                                        <a:rPr lang="en-US" sz="2000" b="1" i="1">
                                                          <a:latin typeface="Cambria Math"/>
                                                        </a:rPr>
                                                        <m:t>𝒂𝒃𝒄</m:t>
                                                      </m:r>
                                                    </m:sup>
                                                  </m:sSubSup>
                                                  <m:r>
                                                    <a:rPr lang="en-US" sz="2000" i="1">
                                                      <a:latin typeface="Cambria Math"/>
                                                    </a:rPr>
                                                    <m:t> ⋯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US" sz="2000" i="1">
                                                      <a:latin typeface="Cambria Math"/>
                                                    </a:rPr>
                                                    <m:t>⋮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  <m:r>
                            <a:rPr lang="en-US" sz="2000" i="1">
                              <a:latin typeface="Cambria Math"/>
                            </a:rPr>
                            <m:t> 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1</m:t>
                                    </m:r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𝑙</m:t>
                                    </m:r>
                                  </m:sub>
                                  <m:sup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𝑎𝑏𝑐</m:t>
                                    </m:r>
                                  </m:sup>
                                </m:sSubSup>
                                <m:r>
                                  <a:rPr lang="en-US" sz="2000" i="1">
                                    <a:latin typeface="Cambria Math"/>
                                  </a:rPr>
                                  <m:t> ⋯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mP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𝑖𝑙</m:t>
                                          </m:r>
                                        </m:sub>
                                        <m:sup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𝑎𝑏𝑐</m:t>
                                          </m:r>
                                        </m:sup>
                                      </m:sSubSup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 ⋯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Sup>
                                              <m:sSubSupPr>
                                                <m:ctrlP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𝑌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𝑘𝑙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𝑎𝑏𝑐</m:t>
                                                </m:r>
                                              </m:sup>
                                            </m:sSubSup>
                                            <m:r>
                                              <a:rPr lang="en-US" sz="2000" i="1">
                                                <a:latin typeface="Cambria Math"/>
                                              </a:rPr>
                                              <m:t> ⋯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a:rPr lang="en-US" sz="2000" i="1">
                                                      <a:latin typeface="Cambria Math"/>
                                                    </a:rPr>
                                                    <m:t>⋮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sSubSup>
                                                    <m:sSubSupPr>
                                                      <m:ctrlPr>
                                                        <a:rPr lang="en-US" sz="2000" i="1">
                                                          <a:latin typeface="Cambria Math"/>
                                                        </a:rPr>
                                                      </m:ctrlPr>
                                                    </m:sSubSupPr>
                                                    <m:e>
                                                      <m:r>
                                                        <a:rPr lang="en-US" sz="2000" i="1">
                                                          <a:latin typeface="Cambria Math"/>
                                                        </a:rPr>
                                                        <m:t>𝑌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000" i="1">
                                                          <a:latin typeface="Cambria Math"/>
                                                        </a:rPr>
                                                        <m:t>𝑙𝑙</m:t>
                                                      </m:r>
                                                    </m:sub>
                                                    <m:sup>
                                                      <m:r>
                                                        <a:rPr lang="en-US" sz="2000" i="1">
                                                          <a:latin typeface="Cambria Math"/>
                                                        </a:rPr>
                                                        <m:t>𝑎𝑏𝑐</m:t>
                                                      </m:r>
                                                    </m:sup>
                                                  </m:sSubSup>
                                                  <m:r>
                                                    <a:rPr lang="en-US" sz="2000" i="1">
                                                      <a:latin typeface="Cambria Math"/>
                                                    </a:rPr>
                                                    <m:t> ⋯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US" sz="2000" i="1">
                                                      <a:latin typeface="Cambria Math"/>
                                                    </a:rPr>
                                                    <m:t>⋮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∆</m:t>
                                      </m:r>
                                      <m:sSubSup>
                                        <m:sSubSup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𝑉</m:t>
                                          </m:r>
                                        </m:e>
                                        <m:sub>
                                          <m:sSub>
                                            <m:sSubPr>
                                              <m:ctrlPr>
                                                <a:rPr lang="en-US" sz="2000" i="1">
                                                  <a:latin typeface="Cambria Math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i="1">
                                                  <a:latin typeface="Cambria Math"/>
                                                </a:rPr>
                                                <m:t>𝑟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000" i="1">
                                                  <a:latin typeface="Cambria Math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sub>
                                        <m:sup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𝑎𝑏𝑐</m:t>
                                          </m:r>
                                        </m:sup>
                                      </m:sSubSup>
                                    </m:e>
                                  </m:mr>
                                  <m:m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∆</m:t>
                                      </m:r>
                                      <m:sSubSup>
                                        <m:sSubSup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𝑉</m:t>
                                          </m:r>
                                        </m:e>
                                        <m:sub>
                                          <m:sSub>
                                            <m:sSubPr>
                                              <m:ctrlPr>
                                                <a:rPr lang="en-US" sz="2000" i="1">
                                                  <a:latin typeface="Cambria Math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i="1">
                                                  <a:latin typeface="Cambria Math"/>
                                                </a:rPr>
                                                <m:t>𝑚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000" i="1">
                                                  <a:latin typeface="Cambria Math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sub>
                                        <m:sup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𝑎𝑏𝑐</m:t>
                                          </m:r>
                                        </m:sup>
                                      </m:sSubSup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a:rPr lang="en-US" sz="2000" i="1">
                                                <a:latin typeface="Cambria Math"/>
                                              </a:rPr>
                                              <m:t>∆</m:t>
                                            </m:r>
                                            <m:sSubSup>
                                              <m:sSubSupPr>
                                                <m:ctrlP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𝑉</m:t>
                                                </m:r>
                                              </m:e>
                                              <m:sub>
                                                <m:sSub>
                                                  <m:sSubPr>
                                                    <m:ctrlPr>
                                                      <a:rPr lang="en-US" sz="2000" i="1">
                                                        <a:latin typeface="Cambria Math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sz="2000" i="1">
                                                        <a:latin typeface="Cambria Math"/>
                                                      </a:rPr>
                                                      <m:t>𝑟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sz="2000" i="1">
                                                        <a:latin typeface="Cambria Math"/>
                                                      </a:rPr>
                                                      <m:t>𝑖</m:t>
                                                    </m:r>
                                                  </m:sub>
                                                </m:sSub>
                                              </m:sub>
                                              <m:sup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𝑎𝑏𝑐</m:t>
                                                </m:r>
                                              </m:sup>
                                            </m:sSubSup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US" sz="2000" i="1">
                                                <a:latin typeface="Cambria Math"/>
                                              </a:rPr>
                                              <m:t>∆</m:t>
                                            </m:r>
                                            <m:sSubSup>
                                              <m:sSubSupPr>
                                                <m:ctrlP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𝑉</m:t>
                                                </m:r>
                                              </m:e>
                                              <m:sub>
                                                <m:sSub>
                                                  <m:sSubPr>
                                                    <m:ctrlPr>
                                                      <a:rPr lang="en-US" sz="2000" i="1">
                                                        <a:latin typeface="Cambria Math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sz="2000" i="1">
                                                        <a:latin typeface="Cambria Math"/>
                                                      </a:rPr>
                                                      <m:t>𝑚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sz="2000" i="1">
                                                        <a:latin typeface="Cambria Math"/>
                                                      </a:rPr>
                                                      <m:t>𝑖</m:t>
                                                    </m:r>
                                                  </m:sub>
                                                </m:sSub>
                                              </m:sub>
                                              <m:sup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𝑎𝑏𝑐</m:t>
                                                </m:r>
                                              </m:sup>
                                            </m:sSubSup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000" b="1" i="1">
                                                    <a:latin typeface="Cambria Math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a:rPr lang="en-US" sz="2000" b="1" i="1">
                                                      <a:latin typeface="Cambria Math"/>
                                                    </a:rPr>
                                                    <m:t>∆</m:t>
                                                  </m:r>
                                                  <m:sSubSup>
                                                    <m:sSubSupPr>
                                                      <m:ctrlPr>
                                                        <a:rPr lang="en-US" sz="2000" b="1" i="1">
                                                          <a:latin typeface="Cambria Math"/>
                                                        </a:rPr>
                                                      </m:ctrlPr>
                                                    </m:sSubSupPr>
                                                    <m:e>
                                                      <m:r>
                                                        <a:rPr lang="en-US" sz="2000" b="1" i="1">
                                                          <a:latin typeface="Cambria Math"/>
                                                        </a:rPr>
                                                        <m:t>𝑽</m:t>
                                                      </m:r>
                                                    </m:e>
                                                    <m:sub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sz="2000" b="1" i="1">
                                                              <a:latin typeface="Cambria Math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en-US" sz="2000" b="1" i="1">
                                                              <a:latin typeface="Cambria Math"/>
                                                            </a:rPr>
                                                            <m:t>𝒎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en-US" sz="2000" b="1" i="1">
                                                              <a:latin typeface="Cambria Math"/>
                                                            </a:rPr>
                                                            <m:t>𝒌</m:t>
                                                          </m:r>
                                                        </m:sub>
                                                      </m:sSub>
                                                    </m:sub>
                                                    <m:sup>
                                                      <m:r>
                                                        <a:rPr lang="en-US" sz="2000" b="1" i="1">
                                                          <a:latin typeface="Cambria Math"/>
                                                        </a:rPr>
                                                        <m:t>𝒂𝒃𝒄</m:t>
                                                      </m:r>
                                                    </m:sup>
                                                  </m:sSubSup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US" sz="2000" b="1" i="1">
                                                      <a:latin typeface="Cambria Math"/>
                                                    </a:rPr>
                                                    <m:t>∆</m:t>
                                                  </m:r>
                                                  <m:sSubSup>
                                                    <m:sSubSupPr>
                                                      <m:ctrlPr>
                                                        <a:rPr lang="en-US" sz="2000" b="1" i="1">
                                                          <a:latin typeface="Cambria Math"/>
                                                        </a:rPr>
                                                      </m:ctrlPr>
                                                    </m:sSubSupPr>
                                                    <m:e>
                                                      <m:r>
                                                        <a:rPr lang="en-US" sz="2000" b="1" i="1">
                                                          <a:latin typeface="Cambria Math"/>
                                                        </a:rPr>
                                                        <m:t>𝑸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000" b="1" i="1">
                                                          <a:latin typeface="Cambria Math"/>
                                                        </a:rPr>
                                                        <m:t>𝒌</m:t>
                                                      </m:r>
                                                    </m:sub>
                                                    <m:sup>
                                                      <m:r>
                                                        <a:rPr lang="en-US" sz="2000" b="1" i="1">
                                                          <a:latin typeface="Cambria Math"/>
                                                        </a:rPr>
                                                        <m:t>𝒂𝒃𝒄</m:t>
                                                      </m:r>
                                                    </m:sup>
                                                  </m:sSubSup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a:rPr lang="en-US" sz="2000" i="1">
                                                      <a:latin typeface="Cambria Math"/>
                                                    </a:rPr>
                                                    <m:t>⋮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US" sz="2000" i="1">
                                                      <a:latin typeface="Cambria Math"/>
                                                    </a:rPr>
                                                    <m:t>∆</m:t>
                                                  </m:r>
                                                  <m:sSubSup>
                                                    <m:sSubSupPr>
                                                      <m:ctrlPr>
                                                        <a:rPr lang="en-US" sz="2000" i="1">
                                                          <a:latin typeface="Cambria Math"/>
                                                        </a:rPr>
                                                      </m:ctrlPr>
                                                    </m:sSubSupPr>
                                                    <m:e>
                                                      <m:r>
                                                        <a:rPr lang="en-US" sz="2000" i="1">
                                                          <a:latin typeface="Cambria Math"/>
                                                        </a:rPr>
                                                        <m:t>𝑉</m:t>
                                                      </m:r>
                                                    </m:e>
                                                    <m:sub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sz="2000" i="1">
                                                              <a:latin typeface="Cambria Math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en-US" sz="2000" i="1">
                                                              <a:latin typeface="Cambria Math"/>
                                                            </a:rPr>
                                                            <m:t>𝑟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en-US" sz="2000" i="1">
                                                              <a:latin typeface="Cambria Math"/>
                                                            </a:rPr>
                                                            <m:t>𝑙</m:t>
                                                          </m:r>
                                                        </m:sub>
                                                      </m:sSub>
                                                    </m:sub>
                                                    <m:sup>
                                                      <m:r>
                                                        <a:rPr lang="en-US" sz="2000" i="1">
                                                          <a:latin typeface="Cambria Math"/>
                                                        </a:rPr>
                                                        <m:t>𝑎𝑏𝑐</m:t>
                                                      </m:r>
                                                    </m:sup>
                                                  </m:sSubSup>
                                                </m:e>
                                              </m:mr>
                                              <m:mr>
                                                <m:e>
                                                  <m:m>
                                                    <m:mPr>
                                                      <m:mcs>
                                                        <m:mc>
                                                          <m:mcPr>
                                                            <m:count m:val="1"/>
                                                            <m:mcJc m:val="center"/>
                                                          </m:mcPr>
                                                        </m:mc>
                                                      </m:mcs>
                                                      <m:ctrlPr>
                                                        <a:rPr lang="en-US" sz="2000" i="1">
                                                          <a:latin typeface="Cambria Math"/>
                                                        </a:rPr>
                                                      </m:ctrlPr>
                                                    </m:mPr>
                                                    <m:mr>
                                                      <m:e>
                                                        <m:r>
                                                          <a:rPr lang="en-US" sz="2000" i="1">
                                                            <a:latin typeface="Cambria Math"/>
                                                          </a:rPr>
                                                          <m:t>∆</m:t>
                                                        </m:r>
                                                        <m:sSubSup>
                                                          <m:sSubSupPr>
                                                            <m:ctrlPr>
                                                              <a:rPr lang="en-US" sz="2000" i="1">
                                                                <a:latin typeface="Cambria Math"/>
                                                              </a:rPr>
                                                            </m:ctrlPr>
                                                          </m:sSubSupPr>
                                                          <m:e>
                                                            <m:r>
                                                              <a:rPr lang="en-US" sz="2000" i="1">
                                                                <a:latin typeface="Cambria Math"/>
                                                              </a:rPr>
                                                              <m:t>𝑉</m:t>
                                                            </m:r>
                                                          </m:e>
                                                          <m:sub>
                                                            <m:sSub>
                                                              <m:sSubPr>
                                                                <m:ctrlPr>
                                                                  <a:rPr lang="en-US" sz="2000" i="1">
                                                                    <a:latin typeface="Cambria Math"/>
                                                                  </a:rPr>
                                                                </m:ctrlPr>
                                                              </m:sSubPr>
                                                              <m:e>
                                                                <m:r>
                                                                  <a:rPr lang="en-US" sz="2000" i="1">
                                                                    <a:latin typeface="Cambria Math"/>
                                                                  </a:rPr>
                                                                  <m:t>𝑚</m:t>
                                                                </m:r>
                                                              </m:e>
                                                              <m:sub>
                                                                <m:r>
                                                                  <a:rPr lang="en-US" sz="2000" i="1">
                                                                    <a:latin typeface="Cambria Math"/>
                                                                  </a:rPr>
                                                                  <m:t>𝑙</m:t>
                                                                </m:r>
                                                              </m:sub>
                                                            </m:sSub>
                                                          </m:sub>
                                                          <m:sup>
                                                            <m:r>
                                                              <a:rPr lang="en-US" sz="2000" i="1">
                                                                <a:latin typeface="Cambria Math"/>
                                                              </a:rPr>
                                                              <m:t>𝑎𝑏𝑐</m:t>
                                                            </m:r>
                                                          </m:sup>
                                                        </m:sSubSup>
                                                      </m:e>
                                                    </m:mr>
                                                    <m:mr>
                                                      <m:e>
                                                        <m:r>
                                                          <a:rPr lang="en-US" sz="2000" i="1">
                                                            <a:latin typeface="Cambria Math"/>
                                                          </a:rPr>
                                                          <m:t>⋮</m:t>
                                                        </m:r>
                                                      </m:e>
                                                    </m:mr>
                                                  </m:m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519" t="-18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91</a:t>
            </a:fld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8229600" y="4114800"/>
            <a:ext cx="76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(71)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8801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TCIM-NR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 smtClean="0"/>
                  <a:t>Where each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𝑖𝑚</m:t>
                        </m:r>
                      </m:sub>
                      <m:sup>
                        <m:r>
                          <a:rPr lang="en-US" i="1">
                            <a:latin typeface="Cambria Math"/>
                          </a:rPr>
                          <m:t>𝑎𝑏𝑐</m:t>
                        </m:r>
                      </m:sup>
                    </m:sSubSup>
                  </m:oMath>
                </a14:m>
                <a:r>
                  <a:rPr lang="en-US" dirty="0" smtClean="0"/>
                  <a:t> ;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/>
                      </a:rPr>
                      <m:t>𝑖</m:t>
                    </m:r>
                    <m:r>
                      <a:rPr lang="en-US" b="0" i="1" dirty="0" smtClean="0">
                        <a:latin typeface="Cambria Math"/>
                      </a:rPr>
                      <m:t>,</m:t>
                    </m:r>
                    <m:r>
                      <a:rPr lang="en-US" b="0" i="1" dirty="0" smtClean="0">
                        <a:latin typeface="Cambria Math"/>
                      </a:rPr>
                      <m:t>𝑚</m:t>
                    </m:r>
                    <m:r>
                      <a:rPr lang="en-US" b="0" i="1" dirty="0" smtClean="0">
                        <a:latin typeface="Cambria Math"/>
                        <a:ea typeface="Cambria Math"/>
                      </a:rPr>
                      <m:t>∈{1,…,</m:t>
                    </m:r>
                    <m:r>
                      <a:rPr lang="en-US" b="0" i="1" dirty="0" smtClean="0">
                        <a:latin typeface="Cambria Math"/>
                        <a:ea typeface="Cambria Math"/>
                      </a:rPr>
                      <m:t>𝑛</m:t>
                    </m:r>
                    <m:r>
                      <a:rPr lang="en-US" b="0" i="1" dirty="0" smtClean="0">
                        <a:latin typeface="Cambria Math"/>
                        <a:ea typeface="Cambria Math"/>
                      </a:rPr>
                      <m:t>}</m:t>
                    </m:r>
                  </m:oMath>
                </a14:m>
                <a:r>
                  <a:rPr lang="en-US" dirty="0" smtClean="0"/>
                  <a:t> is a 6x6 sub-matrix. </a:t>
                </a:r>
              </a:p>
              <a:p>
                <a:endParaRPr lang="en-US" dirty="0"/>
              </a:p>
              <a:p>
                <a:r>
                  <a:rPr lang="en-US" dirty="0" smtClean="0"/>
                  <a:t>Since both the diagonal and off-diagonal elements of column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𝑘</m:t>
                    </m:r>
                  </m:oMath>
                </a14:m>
                <a:r>
                  <a:rPr lang="en-US" dirty="0" smtClean="0"/>
                  <a:t> of (71) are functions of real and imaginary voltages, the Jacobian matrix will have to be updated at every iteration. </a:t>
                </a:r>
              </a:p>
              <a:p>
                <a:endParaRPr lang="en-US" dirty="0"/>
              </a:p>
              <a:p>
                <a:r>
                  <a:rPr lang="en-US" dirty="0" smtClean="0"/>
                  <a:t>Three-phase current mismatches at bus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𝑘</m:t>
                    </m:r>
                  </m:oMath>
                </a14:m>
                <a:r>
                  <a:rPr lang="en-US" dirty="0" smtClean="0"/>
                  <a:t> are given by: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∆</m:t>
                                </m:r>
                                <m:r>
                                  <a:rPr lang="en-US" i="1">
                                    <a:latin typeface="Cambria Math"/>
                                  </a:rPr>
                                  <m:t>𝐼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𝑘</m:t>
                                    </m:r>
                                  </m:sub>
                                </m:sSub>
                              </m:sub>
                              <m:sup>
                                <m:r>
                                  <a:rPr lang="en-US">
                                    <a:latin typeface="Cambria Math"/>
                                    <a:sym typeface="Wingdings"/>
                                  </a:rPr>
                                  <m:t>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i="1">
                            <a:latin typeface="Cambria Math"/>
                          </a:rPr>
                          <m:t>𝑎𝑏𝑐</m:t>
                        </m:r>
                      </m:sup>
                    </m:sSup>
                  </m:oMath>
                </a14:m>
                <a:r>
                  <a:rPr lang="en-US" dirty="0"/>
                  <a:t>=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fPr>
                              <m:num>
                                <m:sSubSup>
                                  <m:sSubSup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𝑉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𝑚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sub>
                                  <m:sup>
                                    <m:r>
                                      <a:rPr lang="en-US" i="1">
                                        <a:latin typeface="Cambria Math"/>
                                      </a:rPr>
                                      <m:t>𝑎</m:t>
                                    </m:r>
                                  </m:sup>
                                </m:sSubSup>
                                <m:sSubSup>
                                  <m:sSubSup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∆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𝑘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/>
                                      </a:rPr>
                                      <m:t>𝑎</m:t>
                                    </m:r>
                                  </m:sup>
                                </m:sSubSup>
                              </m:num>
                              <m:den>
                                <m:sSup>
                                  <m:sSup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sSubSup>
                                          <m:sSubSupPr>
                                            <m:ctrlPr>
                                              <a:rPr lang="en-US" i="1">
                                                <a:latin typeface="Cambria Math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𝑉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𝑘</m:t>
                                            </m:r>
                                          </m:sub>
                                          <m:sup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𝑎</m:t>
                                            </m:r>
                                          </m:sup>
                                        </m:sSubSup>
                                      </m:e>
                                    </m:d>
                                  </m:e>
                                  <m:sup>
                                    <m:r>
                                      <a:rPr lang="en-US" i="1">
                                        <a:latin typeface="Cambria Math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  <m:r>
                              <a:rPr lang="en-US" i="1">
                                <a:latin typeface="Cambria Math"/>
                              </a:rPr>
                              <m:t>    </m:t>
                            </m:r>
                            <m:f>
                              <m:f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fPr>
                              <m:num>
                                <m:sSubSup>
                                  <m:sSubSup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𝑉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𝑚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sub>
                                  <m:sup>
                                    <m:r>
                                      <a:rPr lang="en-US" i="1">
                                        <a:latin typeface="Cambria Math"/>
                                      </a:rPr>
                                      <m:t>𝑏</m:t>
                                    </m:r>
                                  </m:sup>
                                </m:sSubSup>
                                <m:sSubSup>
                                  <m:sSubSup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∆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𝑘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/>
                                      </a:rPr>
                                      <m:t>𝑏</m:t>
                                    </m:r>
                                  </m:sup>
                                </m:sSubSup>
                              </m:num>
                              <m:den>
                                <m:sSup>
                                  <m:sSup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sSubSup>
                                          <m:sSubSupPr>
                                            <m:ctrlPr>
                                              <a:rPr lang="en-US" i="1">
                                                <a:latin typeface="Cambria Math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𝑉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𝑘</m:t>
                                            </m:r>
                                          </m:sub>
                                          <m:sup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𝑏</m:t>
                                            </m:r>
                                          </m:sup>
                                        </m:sSubSup>
                                      </m:e>
                                    </m:d>
                                  </m:e>
                                  <m:sup>
                                    <m:r>
                                      <a:rPr lang="en-US" i="1">
                                        <a:latin typeface="Cambria Math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  <m:r>
                              <a:rPr lang="en-US" i="1">
                                <a:latin typeface="Cambria Math"/>
                              </a:rPr>
                              <m:t>    </m:t>
                            </m:r>
                            <m:f>
                              <m:f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fPr>
                              <m:num>
                                <m:sSubSup>
                                  <m:sSubSup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𝑉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𝑚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sub>
                                  <m:sup>
                                    <m:r>
                                      <a:rPr lang="en-US" i="1">
                                        <a:latin typeface="Cambria Math"/>
                                      </a:rPr>
                                      <m:t>𝑐</m:t>
                                    </m:r>
                                  </m:sup>
                                </m:sSubSup>
                                <m:sSubSup>
                                  <m:sSubSup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∆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𝑘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/>
                                      </a:rPr>
                                      <m:t>𝑐</m:t>
                                    </m:r>
                                  </m:sup>
                                </m:sSubSup>
                              </m:num>
                              <m:den>
                                <m:sSup>
                                  <m:sSup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sSubSup>
                                          <m:sSubSupPr>
                                            <m:ctrlPr>
                                              <a:rPr lang="en-US" i="1">
                                                <a:latin typeface="Cambria Math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𝑉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𝑘</m:t>
                                            </m:r>
                                          </m:sub>
                                          <m:sup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𝑐</m:t>
                                            </m:r>
                                          </m:sup>
                                        </m:sSubSup>
                                      </m:e>
                                    </m:d>
                                  </m:e>
                                  <m:sup>
                                    <m:r>
                                      <a:rPr lang="en-US" i="1">
                                        <a:latin typeface="Cambria Math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</m:e>
                        </m:d>
                      </m:e>
                      <m:sup>
                        <m:r>
                          <a:rPr lang="en-US" i="1">
                            <a:latin typeface="Cambria Math"/>
                          </a:rPr>
                          <m:t>𝑡</m:t>
                        </m:r>
                      </m:sup>
                    </m:sSup>
                  </m:oMath>
                </a14:m>
                <a:endParaRPr lang="en-US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∆</m:t>
                                </m:r>
                                <m:r>
                                  <a:rPr lang="en-US" i="1">
                                    <a:latin typeface="Cambria Math"/>
                                  </a:rPr>
                                  <m:t>𝐼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𝑘</m:t>
                                    </m:r>
                                  </m:sub>
                                </m:sSub>
                              </m:sub>
                              <m:sup>
                                <m:r>
                                  <a:rPr lang="en-US">
                                    <a:latin typeface="Cambria Math"/>
                                    <a:sym typeface="Wingdings"/>
                                  </a:rPr>
                                  <m:t>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i="1">
                            <a:latin typeface="Cambria Math"/>
                          </a:rPr>
                          <m:t>𝑎𝑏𝑐</m:t>
                        </m:r>
                      </m:sup>
                    </m:sSup>
                  </m:oMath>
                </a14:m>
                <a:r>
                  <a:rPr lang="en-US" dirty="0"/>
                  <a:t>=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fPr>
                              <m:num>
                                <m:sSubSup>
                                  <m:sSubSup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𝑉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sub>
                                  <m:sup>
                                    <m:r>
                                      <a:rPr lang="en-US" i="1">
                                        <a:latin typeface="Cambria Math"/>
                                      </a:rPr>
                                      <m:t>𝑎</m:t>
                                    </m:r>
                                  </m:sup>
                                </m:sSubSup>
                                <m:sSubSup>
                                  <m:sSubSup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∆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𝑘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/>
                                      </a:rPr>
                                      <m:t>𝑎</m:t>
                                    </m:r>
                                  </m:sup>
                                </m:sSubSup>
                              </m:num>
                              <m:den>
                                <m:sSup>
                                  <m:sSup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sSubSup>
                                          <m:sSubSupPr>
                                            <m:ctrlPr>
                                              <a:rPr lang="en-US" i="1">
                                                <a:latin typeface="Cambria Math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𝑉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𝑘</m:t>
                                            </m:r>
                                          </m:sub>
                                          <m:sup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𝑎</m:t>
                                            </m:r>
                                          </m:sup>
                                        </m:sSubSup>
                                      </m:e>
                                    </m:d>
                                  </m:e>
                                  <m:sup>
                                    <m:r>
                                      <a:rPr lang="en-US" i="1">
                                        <a:latin typeface="Cambria Math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  <m:r>
                              <a:rPr lang="en-US" i="1">
                                <a:latin typeface="Cambria Math"/>
                              </a:rPr>
                              <m:t>    </m:t>
                            </m:r>
                            <m:f>
                              <m:f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fPr>
                              <m:num>
                                <m:sSubSup>
                                  <m:sSubSup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𝑉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sub>
                                  <m:sup>
                                    <m:r>
                                      <a:rPr lang="en-US" i="1">
                                        <a:latin typeface="Cambria Math"/>
                                      </a:rPr>
                                      <m:t>𝑏</m:t>
                                    </m:r>
                                  </m:sup>
                                </m:sSubSup>
                                <m:sSubSup>
                                  <m:sSubSup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∆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𝑘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/>
                                      </a:rPr>
                                      <m:t>𝑏</m:t>
                                    </m:r>
                                  </m:sup>
                                </m:sSubSup>
                              </m:num>
                              <m:den>
                                <m:sSup>
                                  <m:sSup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sSubSup>
                                          <m:sSubSupPr>
                                            <m:ctrlPr>
                                              <a:rPr lang="en-US" i="1">
                                                <a:latin typeface="Cambria Math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𝑉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𝑘</m:t>
                                            </m:r>
                                          </m:sub>
                                          <m:sup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𝑏</m:t>
                                            </m:r>
                                          </m:sup>
                                        </m:sSubSup>
                                      </m:e>
                                    </m:d>
                                  </m:e>
                                  <m:sup>
                                    <m:r>
                                      <a:rPr lang="en-US" i="1">
                                        <a:latin typeface="Cambria Math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  <m:r>
                              <a:rPr lang="en-US" i="1">
                                <a:latin typeface="Cambria Math"/>
                              </a:rPr>
                              <m:t>    </m:t>
                            </m:r>
                            <m:f>
                              <m:f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fPr>
                              <m:num>
                                <m:sSubSup>
                                  <m:sSubSup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𝑉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sub>
                                  <m:sup>
                                    <m:r>
                                      <a:rPr lang="en-US" i="1">
                                        <a:latin typeface="Cambria Math"/>
                                      </a:rPr>
                                      <m:t>𝑐</m:t>
                                    </m:r>
                                  </m:sup>
                                </m:sSubSup>
                                <m:sSubSup>
                                  <m:sSubSup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∆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𝑘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/>
                                      </a:rPr>
                                      <m:t>𝑐</m:t>
                                    </m:r>
                                  </m:sup>
                                </m:sSubSup>
                              </m:num>
                              <m:den>
                                <m:sSup>
                                  <m:sSup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sSubSup>
                                          <m:sSubSupPr>
                                            <m:ctrlPr>
                                              <a:rPr lang="en-US" i="1">
                                                <a:latin typeface="Cambria Math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𝑉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𝑘</m:t>
                                            </m:r>
                                          </m:sub>
                                          <m:sup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𝑐</m:t>
                                            </m:r>
                                          </m:sup>
                                        </m:sSubSup>
                                      </m:e>
                                    </m:d>
                                  </m:e>
                                  <m:sup>
                                    <m:r>
                                      <a:rPr lang="en-US" i="1">
                                        <a:latin typeface="Cambria Math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</m:e>
                        </m:d>
                      </m:e>
                      <m:sup>
                        <m:r>
                          <a:rPr lang="en-US" i="1">
                            <a:latin typeface="Cambria Math"/>
                          </a:rPr>
                          <m:t>𝑡</m:t>
                        </m:r>
                      </m:sup>
                    </m:sSup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741" t="-1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92</a:t>
            </a:fld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8077200" y="4857690"/>
            <a:ext cx="76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(72)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1356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TCIM-NR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 smtClean="0"/>
                  <a:t>Powerful feature of TCIM comes from the fact that the Jacobian matrix has partitions that are identical to the bus admittance matrix. </a:t>
                </a:r>
              </a:p>
              <a:p>
                <a:r>
                  <a:rPr lang="en-US" u="sng" dirty="0" smtClean="0"/>
                  <a:t>Algorithm: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400" dirty="0" smtClean="0"/>
                  <a:t>Initialize the iteration count and set voltages to initial value.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400" dirty="0" smtClean="0"/>
                  <a:t>Compute three-phase active and reactive power injections (</a:t>
                </a:r>
                <a:r>
                  <a:rPr lang="en-US" sz="2400" dirty="0" err="1" smtClean="0"/>
                  <a:t>Eq’s</a:t>
                </a:r>
                <a:r>
                  <a:rPr lang="en-US" sz="2400" dirty="0" smtClean="0"/>
                  <a:t> 69).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400" dirty="0" smtClean="0"/>
                  <a:t>Compute power mismatches (</a:t>
                </a:r>
                <a:r>
                  <a:rPr lang="en-US" sz="2400" dirty="0" err="1" smtClean="0"/>
                  <a:t>Eq’s</a:t>
                </a:r>
                <a:r>
                  <a:rPr lang="en-US" sz="2400" dirty="0" smtClean="0"/>
                  <a:t> 68).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400" dirty="0" smtClean="0"/>
                  <a:t>Test for convergence: </a:t>
                </a:r>
                <a:r>
                  <a:rPr lang="en-US" sz="2400" dirty="0"/>
                  <a:t>if max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>
                                    <a:latin typeface="Cambria Math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2400" i="1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∆</m:t>
                                    </m:r>
                                    <m:sSubSup>
                                      <m:sSubSupPr>
                                        <m:ctrlPr>
                                          <a:rPr lang="en-US" sz="2400" i="1">
                                            <a:latin typeface="Cambria Math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2400" i="1">
                                            <a:latin typeface="Cambria Math"/>
                                          </a:rPr>
                                          <m:t>𝑃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latin typeface="Cambria Math"/>
                                          </a:rPr>
                                          <m:t>𝑘</m:t>
                                        </m:r>
                                      </m:sub>
                                      <m:sup>
                                        <m:r>
                                          <a:rPr lang="en-US" sz="2400" i="1">
                                            <a:latin typeface="Cambria Math"/>
                                          </a:rPr>
                                          <m:t>𝑠</m:t>
                                        </m:r>
                                      </m:sup>
                                    </m:sSubSup>
                                  </m:e>
                                </m:d>
                              </m:e>
                              <m:sup>
                                <m:d>
                                  <m:dPr>
                                    <m:ctrlPr>
                                      <a:rPr lang="en-US" sz="2400" i="1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h</m:t>
                                    </m:r>
                                  </m:e>
                                </m:d>
                              </m:sup>
                            </m:sSup>
                          </m:e>
                        </m:d>
                      </m:e>
                    </m:d>
                    <m:r>
                      <a:rPr lang="en-US" sz="2400" i="1">
                        <a:latin typeface="Cambria Math"/>
                      </a:rPr>
                      <m:t>≤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𝜀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2400" dirty="0"/>
                  <a:t> and max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>
                                    <a:latin typeface="Cambria Math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2400" i="1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∆</m:t>
                                    </m:r>
                                    <m:sSubSup>
                                      <m:sSubSupPr>
                                        <m:ctrlPr>
                                          <a:rPr lang="en-US" sz="2400" i="1">
                                            <a:latin typeface="Cambria Math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2400" i="1">
                                            <a:latin typeface="Cambria Math"/>
                                          </a:rPr>
                                          <m:t>𝑄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latin typeface="Cambria Math"/>
                                          </a:rPr>
                                          <m:t>𝑘</m:t>
                                        </m:r>
                                      </m:sub>
                                      <m:sup>
                                        <m:r>
                                          <a:rPr lang="en-US" sz="2400" i="1">
                                            <a:latin typeface="Cambria Math"/>
                                          </a:rPr>
                                          <m:t>𝑠</m:t>
                                        </m:r>
                                      </m:sup>
                                    </m:sSubSup>
                                  </m:e>
                                </m:d>
                              </m:e>
                              <m:sup>
                                <m:d>
                                  <m:dPr>
                                    <m:ctrlPr>
                                      <a:rPr lang="en-US" sz="2400" i="1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h</m:t>
                                    </m:r>
                                  </m:e>
                                </m:d>
                              </m:sup>
                            </m:sSup>
                          </m:e>
                        </m:d>
                      </m:e>
                    </m:d>
                    <m:r>
                      <a:rPr lang="en-US" sz="2400" i="1">
                        <a:latin typeface="Cambria Math"/>
                      </a:rPr>
                      <m:t>≤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𝜀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𝑞</m:t>
                        </m:r>
                      </m:sub>
                    </m:sSub>
                  </m:oMath>
                </a14:m>
                <a:r>
                  <a:rPr lang="en-US" sz="2400" dirty="0" smtClean="0"/>
                  <a:t> then finish, else go to next step.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400" dirty="0" smtClean="0"/>
                  <a:t>Compute Jacobian matrix.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400" dirty="0" smtClean="0"/>
                  <a:t>Solve (71) for voltage increments.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400" dirty="0" smtClean="0"/>
                  <a:t>Update voltages (70), then go to Step 2. </a:t>
                </a: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741" t="-1482" r="-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1068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Substation and Distribution Automation</a:t>
            </a:r>
            <a:br>
              <a:rPr lang="en-US" dirty="0" smtClean="0"/>
            </a:b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Conclusion of Module 3: </a:t>
            </a:r>
            <a:r>
              <a:rPr lang="en-US" dirty="0"/>
              <a:t>Distribution level power </a:t>
            </a:r>
            <a:r>
              <a:rPr lang="en-US" dirty="0" smtClean="0"/>
              <a:t>flow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6179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14193</TotalTime>
  <Words>8445</Words>
  <Application>Microsoft Office PowerPoint</Application>
  <PresentationFormat>On-screen Show (4:3)</PresentationFormat>
  <Paragraphs>1019</Paragraphs>
  <Slides>94</Slides>
  <Notes>1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94</vt:i4>
      </vt:variant>
    </vt:vector>
  </HeadingPairs>
  <TitlesOfParts>
    <vt:vector size="97" baseType="lpstr">
      <vt:lpstr>Office Theme</vt:lpstr>
      <vt:lpstr>Equation</vt:lpstr>
      <vt:lpstr>Visio</vt:lpstr>
      <vt:lpstr>Substation and Distribution Automation  </vt:lpstr>
      <vt:lpstr>Module 3 Overview</vt:lpstr>
      <vt:lpstr>Part 1 - Review of Balanced Power Flow</vt:lpstr>
      <vt:lpstr>The Powerflow Problem</vt:lpstr>
      <vt:lpstr>The Powerflow Problem Cont.</vt:lpstr>
      <vt:lpstr>Power Injections</vt:lpstr>
      <vt:lpstr>The Network Formulation</vt:lpstr>
      <vt:lpstr>The Network Formulation Cont.</vt:lpstr>
      <vt:lpstr>The Network Formulation Cont.</vt:lpstr>
      <vt:lpstr>The Network Formulation Cont.</vt:lpstr>
      <vt:lpstr>PowerPoint Presentation</vt:lpstr>
      <vt:lpstr>PowerPoint Presentation</vt:lpstr>
      <vt:lpstr>The Network Formulation Cont.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 Flow Solution Techniques</vt:lpstr>
      <vt:lpstr>Power Flow Solution Techniques</vt:lpstr>
      <vt:lpstr>Gauss Iterative Technique</vt:lpstr>
      <vt:lpstr>Gauss Iterative Technique</vt:lpstr>
      <vt:lpstr>Gauss Iterative Technique</vt:lpstr>
      <vt:lpstr>Gauss Iterative Technique</vt:lpstr>
      <vt:lpstr>Gauss Iterative Technique</vt:lpstr>
      <vt:lpstr>Power Flow Solution Techniques</vt:lpstr>
      <vt:lpstr>Gauss-Seidel Iterative Technique</vt:lpstr>
      <vt:lpstr>Gauss-Seidel Iterative Technique</vt:lpstr>
      <vt:lpstr>Power Flow Solution Techniques</vt:lpstr>
      <vt:lpstr>Newton Raphson Method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Newton Raphson For Power Systems</vt:lpstr>
      <vt:lpstr>Newton Raphson For Power Systems</vt:lpstr>
      <vt:lpstr>Newton Raphson For Power Systems</vt:lpstr>
      <vt:lpstr>Worked Powerflow Examples</vt:lpstr>
      <vt:lpstr>Gauss-Seidel Worked Example</vt:lpstr>
      <vt:lpstr>PowerPoint Presentation</vt:lpstr>
      <vt:lpstr>PowerPoint Presentation</vt:lpstr>
      <vt:lpstr>PowerPoint Presentation</vt:lpstr>
      <vt:lpstr>Gauss-Seidel Worked Example</vt:lpstr>
      <vt:lpstr>Gauss-Seidel Worked Example Cont.</vt:lpstr>
      <vt:lpstr>Gauss-Seidel Worked Example</vt:lpstr>
      <vt:lpstr>Gauss-Seidel Worked Example</vt:lpstr>
      <vt:lpstr>Newton Raphson Worked Example </vt:lpstr>
      <vt:lpstr>Newton Raphson Worked Example</vt:lpstr>
      <vt:lpstr>Newton Raphson Worked Example</vt:lpstr>
      <vt:lpstr>Newton Raphson Worked Example</vt:lpstr>
      <vt:lpstr>Part 1 - Review of balanced power flow</vt:lpstr>
      <vt:lpstr>Fast Decoupled Power Flow</vt:lpstr>
      <vt:lpstr>Fast Decoupled Power Flow</vt:lpstr>
      <vt:lpstr>Fast Decoupled Power Flow</vt:lpstr>
      <vt:lpstr>Fast Decoupled Power Flow</vt:lpstr>
      <vt:lpstr>Fast Decoupled Power Flow</vt:lpstr>
      <vt:lpstr>PowerPoint Presentation</vt:lpstr>
      <vt:lpstr>PowerPoint Presentation</vt:lpstr>
      <vt:lpstr>Fast Decoupled Power Flow</vt:lpstr>
      <vt:lpstr>Part 1 - Review of balanced power flow</vt:lpstr>
      <vt:lpstr>DC Power Flow</vt:lpstr>
      <vt:lpstr>Part 2 - Forward Backward Sweep (FBS) Method</vt:lpstr>
      <vt:lpstr>Forward Backward Sweep (FBS) Method</vt:lpstr>
      <vt:lpstr>Forward Backward Sweep (FBS) Method</vt:lpstr>
      <vt:lpstr>Forward Backward Sweep (FBS) Method</vt:lpstr>
      <vt:lpstr>FBS Example</vt:lpstr>
      <vt:lpstr>FBS Example Cont.</vt:lpstr>
      <vt:lpstr>FBS Example Cont.</vt:lpstr>
      <vt:lpstr>FBS Example Cont.</vt:lpstr>
      <vt:lpstr>PowerPoint Presentation</vt:lpstr>
      <vt:lpstr>Forward Backward Sweep (FBS) Method</vt:lpstr>
      <vt:lpstr>Forward Backward Sweep (FBS) Method</vt:lpstr>
      <vt:lpstr>Forward Backward Sweep (FBS) Method</vt:lpstr>
      <vt:lpstr>Forward Backward Sweep (FBS) Method</vt:lpstr>
      <vt:lpstr>Forward Backward Sweep (FBS) Method</vt:lpstr>
      <vt:lpstr>Part 3 - Three Phase Current Injection (TCIM) Newton Raphson (NR) method</vt:lpstr>
      <vt:lpstr>TCIM-NR</vt:lpstr>
      <vt:lpstr>TCIM-NR</vt:lpstr>
      <vt:lpstr>TCIM-NR</vt:lpstr>
      <vt:lpstr>TCIM-NR</vt:lpstr>
      <vt:lpstr>TCIM-NR</vt:lpstr>
      <vt:lpstr>TCIM-NR</vt:lpstr>
      <vt:lpstr>TCIM-NR</vt:lpstr>
      <vt:lpstr>TCIM-NR</vt:lpstr>
      <vt:lpstr>TCIM-NR</vt:lpstr>
      <vt:lpstr>TCIM-NR</vt:lpstr>
      <vt:lpstr>Substation and Distribution Automation 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Substation and Distribution Automation Module 1</dc:title>
  <dc:creator>Kevin Schneider</dc:creator>
  <cp:lastModifiedBy>Staff</cp:lastModifiedBy>
  <cp:revision>613</cp:revision>
  <dcterms:created xsi:type="dcterms:W3CDTF">2006-08-16T00:00:00Z</dcterms:created>
  <dcterms:modified xsi:type="dcterms:W3CDTF">2012-01-04T20:50:55Z</dcterms:modified>
</cp:coreProperties>
</file>